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2" r:id="rId2"/>
    <p:sldId id="260" r:id="rId3"/>
    <p:sldId id="279" r:id="rId4"/>
    <p:sldId id="280" r:id="rId5"/>
    <p:sldId id="285" r:id="rId6"/>
    <p:sldId id="274" r:id="rId7"/>
    <p:sldId id="275" r:id="rId8"/>
    <p:sldId id="273" r:id="rId9"/>
    <p:sldId id="276" r:id="rId10"/>
    <p:sldId id="267" r:id="rId11"/>
    <p:sldId id="286" r:id="rId12"/>
    <p:sldId id="271" r:id="rId13"/>
    <p:sldId id="28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61"/>
  </p:clrMru>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44"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7B5A0-733D-4013-ACB0-A1CC67A0B8EA}" type="doc">
      <dgm:prSet loTypeId="urn:microsoft.com/office/officeart/2005/8/layout/equation1" loCatId="process" qsTypeId="urn:microsoft.com/office/officeart/2005/8/quickstyle/simple1" qsCatId="simple" csTypeId="urn:microsoft.com/office/officeart/2005/8/colors/colorful3" csCatId="colorful" phldr="1"/>
      <dgm:spPr/>
    </dgm:pt>
    <dgm:pt modelId="{81C55B56-C33B-4611-9C58-D7F78C2C748E}">
      <dgm:prSet phldrT="[Text]"/>
      <dgm:spPr/>
      <dgm:t>
        <a:bodyPr/>
        <a:lstStyle/>
        <a:p>
          <a:r>
            <a:rPr lang="en-US" dirty="0" smtClean="0"/>
            <a:t>Start Early</a:t>
          </a:r>
          <a:endParaRPr lang="en-US" dirty="0"/>
        </a:p>
      </dgm:t>
    </dgm:pt>
    <dgm:pt modelId="{08D51D44-17C8-4CB6-B3FD-B1F7AA29BD71}" type="parTrans" cxnId="{0292B75B-CE56-4CA0-ACC3-ED1179F41119}">
      <dgm:prSet/>
      <dgm:spPr/>
      <dgm:t>
        <a:bodyPr/>
        <a:lstStyle/>
        <a:p>
          <a:endParaRPr lang="en-US"/>
        </a:p>
      </dgm:t>
    </dgm:pt>
    <dgm:pt modelId="{4C5832C5-7059-4E03-8C7C-7F6E36080FD7}" type="sibTrans" cxnId="{0292B75B-CE56-4CA0-ACC3-ED1179F41119}">
      <dgm:prSet/>
      <dgm:spPr/>
      <dgm:t>
        <a:bodyPr/>
        <a:lstStyle/>
        <a:p>
          <a:endParaRPr lang="en-US"/>
        </a:p>
      </dgm:t>
    </dgm:pt>
    <dgm:pt modelId="{48337012-1C8A-45E6-B971-52C5164DEC9B}">
      <dgm:prSet phldrT="[Text]"/>
      <dgm:spPr/>
      <dgm:t>
        <a:bodyPr/>
        <a:lstStyle/>
        <a:p>
          <a:r>
            <a:rPr lang="en-US" dirty="0" smtClean="0"/>
            <a:t>Invest Regularly</a:t>
          </a:r>
          <a:endParaRPr lang="en-US" dirty="0"/>
        </a:p>
      </dgm:t>
    </dgm:pt>
    <dgm:pt modelId="{0B790911-DD66-43A2-A4C5-CC6E74B98286}" type="parTrans" cxnId="{98FEDAFE-CEC2-4830-B6D3-B62D78C2FC86}">
      <dgm:prSet/>
      <dgm:spPr/>
      <dgm:t>
        <a:bodyPr/>
        <a:lstStyle/>
        <a:p>
          <a:endParaRPr lang="en-US"/>
        </a:p>
      </dgm:t>
    </dgm:pt>
    <dgm:pt modelId="{2353522F-04EA-4EC6-A459-8114AF3E28D4}" type="sibTrans" cxnId="{98FEDAFE-CEC2-4830-B6D3-B62D78C2FC86}">
      <dgm:prSet/>
      <dgm:spPr/>
      <dgm:t>
        <a:bodyPr/>
        <a:lstStyle/>
        <a:p>
          <a:endParaRPr lang="en-US"/>
        </a:p>
      </dgm:t>
    </dgm:pt>
    <dgm:pt modelId="{857D666B-95B7-455C-A06F-5A8862EAB2D6}">
      <dgm:prSet phldrT="[Text]"/>
      <dgm:spPr/>
      <dgm:t>
        <a:bodyPr/>
        <a:lstStyle/>
        <a:p>
          <a:r>
            <a:rPr lang="en-US" dirty="0" smtClean="0"/>
            <a:t>Right Asset Class</a:t>
          </a:r>
          <a:endParaRPr lang="en-US" dirty="0"/>
        </a:p>
      </dgm:t>
    </dgm:pt>
    <dgm:pt modelId="{8334C929-7BFB-46DE-8351-75DD323A16EF}" type="parTrans" cxnId="{9CC26577-8E96-4F4C-BC12-2B4C6A47F286}">
      <dgm:prSet/>
      <dgm:spPr/>
      <dgm:t>
        <a:bodyPr/>
        <a:lstStyle/>
        <a:p>
          <a:endParaRPr lang="en-US"/>
        </a:p>
      </dgm:t>
    </dgm:pt>
    <dgm:pt modelId="{4B8E7306-AB7F-41BC-9042-019EF52944A5}" type="sibTrans" cxnId="{9CC26577-8E96-4F4C-BC12-2B4C6A47F286}">
      <dgm:prSet/>
      <dgm:spPr/>
      <dgm:t>
        <a:bodyPr/>
        <a:lstStyle/>
        <a:p>
          <a:endParaRPr lang="en-US"/>
        </a:p>
      </dgm:t>
    </dgm:pt>
    <dgm:pt modelId="{27EA3DEF-1511-4970-A81A-6CE8CA46701A}">
      <dgm:prSet phldrT="[Text]"/>
      <dgm:spPr/>
      <dgm:t>
        <a:bodyPr/>
        <a:lstStyle/>
        <a:p>
          <a:r>
            <a:rPr lang="en-US" dirty="0" smtClean="0"/>
            <a:t>Create Wealth</a:t>
          </a:r>
          <a:endParaRPr lang="en-US" dirty="0"/>
        </a:p>
      </dgm:t>
    </dgm:pt>
    <dgm:pt modelId="{DA258036-F6F0-4EF4-AA91-234C3DB7D523}" type="parTrans" cxnId="{035483BE-7F08-4BC4-A651-EDDEEE8068A3}">
      <dgm:prSet/>
      <dgm:spPr/>
      <dgm:t>
        <a:bodyPr/>
        <a:lstStyle/>
        <a:p>
          <a:endParaRPr lang="en-US"/>
        </a:p>
      </dgm:t>
    </dgm:pt>
    <dgm:pt modelId="{5E4B5CD5-52B0-4794-A740-799CF6CD2C50}" type="sibTrans" cxnId="{035483BE-7F08-4BC4-A651-EDDEEE8068A3}">
      <dgm:prSet/>
      <dgm:spPr/>
      <dgm:t>
        <a:bodyPr/>
        <a:lstStyle/>
        <a:p>
          <a:endParaRPr lang="en-US"/>
        </a:p>
      </dgm:t>
    </dgm:pt>
    <dgm:pt modelId="{37E3B566-1A0D-460A-B904-D7E7E769A1CA}" type="pres">
      <dgm:prSet presAssocID="{FA17B5A0-733D-4013-ACB0-A1CC67A0B8EA}" presName="linearFlow" presStyleCnt="0">
        <dgm:presLayoutVars>
          <dgm:dir/>
          <dgm:resizeHandles val="exact"/>
        </dgm:presLayoutVars>
      </dgm:prSet>
      <dgm:spPr/>
    </dgm:pt>
    <dgm:pt modelId="{F399263F-3E51-4705-87D4-DEC447584633}" type="pres">
      <dgm:prSet presAssocID="{81C55B56-C33B-4611-9C58-D7F78C2C748E}" presName="node" presStyleLbl="node1" presStyleIdx="0" presStyleCnt="4">
        <dgm:presLayoutVars>
          <dgm:bulletEnabled val="1"/>
        </dgm:presLayoutVars>
      </dgm:prSet>
      <dgm:spPr/>
      <dgm:t>
        <a:bodyPr/>
        <a:lstStyle/>
        <a:p>
          <a:endParaRPr lang="en-US"/>
        </a:p>
      </dgm:t>
    </dgm:pt>
    <dgm:pt modelId="{CFF59E10-3DDD-43EB-9BE1-9743410BCB31}" type="pres">
      <dgm:prSet presAssocID="{4C5832C5-7059-4E03-8C7C-7F6E36080FD7}" presName="spacerL" presStyleCnt="0"/>
      <dgm:spPr/>
    </dgm:pt>
    <dgm:pt modelId="{E6E76A0E-45EA-4D81-A3D1-B7A7458A627E}" type="pres">
      <dgm:prSet presAssocID="{4C5832C5-7059-4E03-8C7C-7F6E36080FD7}" presName="sibTrans" presStyleLbl="sibTrans2D1" presStyleIdx="0" presStyleCnt="3"/>
      <dgm:spPr/>
      <dgm:t>
        <a:bodyPr/>
        <a:lstStyle/>
        <a:p>
          <a:endParaRPr lang="en-US"/>
        </a:p>
      </dgm:t>
    </dgm:pt>
    <dgm:pt modelId="{7FA5E0B9-35B3-4403-827A-19063297D7D8}" type="pres">
      <dgm:prSet presAssocID="{4C5832C5-7059-4E03-8C7C-7F6E36080FD7}" presName="spacerR" presStyleCnt="0"/>
      <dgm:spPr/>
    </dgm:pt>
    <dgm:pt modelId="{0970F7F6-4C00-47BD-86F0-B9F38E7EAB96}" type="pres">
      <dgm:prSet presAssocID="{48337012-1C8A-45E6-B971-52C5164DEC9B}" presName="node" presStyleLbl="node1" presStyleIdx="1" presStyleCnt="4">
        <dgm:presLayoutVars>
          <dgm:bulletEnabled val="1"/>
        </dgm:presLayoutVars>
      </dgm:prSet>
      <dgm:spPr/>
      <dgm:t>
        <a:bodyPr/>
        <a:lstStyle/>
        <a:p>
          <a:endParaRPr lang="en-US"/>
        </a:p>
      </dgm:t>
    </dgm:pt>
    <dgm:pt modelId="{F0BA3634-A385-4276-BF0C-29DC8B2CC95F}" type="pres">
      <dgm:prSet presAssocID="{2353522F-04EA-4EC6-A459-8114AF3E28D4}" presName="spacerL" presStyleCnt="0"/>
      <dgm:spPr/>
    </dgm:pt>
    <dgm:pt modelId="{2960A118-38FC-473A-A488-AF9C61CBC528}" type="pres">
      <dgm:prSet presAssocID="{2353522F-04EA-4EC6-A459-8114AF3E28D4}" presName="sibTrans" presStyleLbl="sibTrans2D1" presStyleIdx="1" presStyleCnt="3"/>
      <dgm:spPr/>
      <dgm:t>
        <a:bodyPr/>
        <a:lstStyle/>
        <a:p>
          <a:endParaRPr lang="en-US"/>
        </a:p>
      </dgm:t>
    </dgm:pt>
    <dgm:pt modelId="{FFE29C08-587E-4AD9-AEA7-BDADCCFDAD47}" type="pres">
      <dgm:prSet presAssocID="{2353522F-04EA-4EC6-A459-8114AF3E28D4}" presName="spacerR" presStyleCnt="0"/>
      <dgm:spPr/>
    </dgm:pt>
    <dgm:pt modelId="{842A7023-F922-41FF-88E9-669A4F2B7EF7}" type="pres">
      <dgm:prSet presAssocID="{857D666B-95B7-455C-A06F-5A8862EAB2D6}" presName="node" presStyleLbl="node1" presStyleIdx="2" presStyleCnt="4">
        <dgm:presLayoutVars>
          <dgm:bulletEnabled val="1"/>
        </dgm:presLayoutVars>
      </dgm:prSet>
      <dgm:spPr/>
      <dgm:t>
        <a:bodyPr/>
        <a:lstStyle/>
        <a:p>
          <a:endParaRPr lang="en-US"/>
        </a:p>
      </dgm:t>
    </dgm:pt>
    <dgm:pt modelId="{9C3AE9DA-FC9E-4CDA-958C-A2EA7D5F47BD}" type="pres">
      <dgm:prSet presAssocID="{4B8E7306-AB7F-41BC-9042-019EF52944A5}" presName="spacerL" presStyleCnt="0"/>
      <dgm:spPr/>
    </dgm:pt>
    <dgm:pt modelId="{2E9C5F14-0B96-48D8-9C5B-A356876F8518}" type="pres">
      <dgm:prSet presAssocID="{4B8E7306-AB7F-41BC-9042-019EF52944A5}" presName="sibTrans" presStyleLbl="sibTrans2D1" presStyleIdx="2" presStyleCnt="3"/>
      <dgm:spPr/>
      <dgm:t>
        <a:bodyPr/>
        <a:lstStyle/>
        <a:p>
          <a:endParaRPr lang="en-US"/>
        </a:p>
      </dgm:t>
    </dgm:pt>
    <dgm:pt modelId="{42B5F3D1-874F-46F2-BE99-FA8E18281079}" type="pres">
      <dgm:prSet presAssocID="{4B8E7306-AB7F-41BC-9042-019EF52944A5}" presName="spacerR" presStyleCnt="0"/>
      <dgm:spPr/>
    </dgm:pt>
    <dgm:pt modelId="{93ED495F-A867-42C1-B330-62A38CC0D24B}" type="pres">
      <dgm:prSet presAssocID="{27EA3DEF-1511-4970-A81A-6CE8CA46701A}" presName="node" presStyleLbl="node1" presStyleIdx="3" presStyleCnt="4">
        <dgm:presLayoutVars>
          <dgm:bulletEnabled val="1"/>
        </dgm:presLayoutVars>
      </dgm:prSet>
      <dgm:spPr/>
      <dgm:t>
        <a:bodyPr/>
        <a:lstStyle/>
        <a:p>
          <a:endParaRPr lang="en-US"/>
        </a:p>
      </dgm:t>
    </dgm:pt>
  </dgm:ptLst>
  <dgm:cxnLst>
    <dgm:cxn modelId="{336E4701-2D26-4B38-829E-FC53CD4B4CB3}" type="presOf" srcId="{48337012-1C8A-45E6-B971-52C5164DEC9B}" destId="{0970F7F6-4C00-47BD-86F0-B9F38E7EAB96}" srcOrd="0" destOrd="0" presId="urn:microsoft.com/office/officeart/2005/8/layout/equation1"/>
    <dgm:cxn modelId="{98FEDAFE-CEC2-4830-B6D3-B62D78C2FC86}" srcId="{FA17B5A0-733D-4013-ACB0-A1CC67A0B8EA}" destId="{48337012-1C8A-45E6-B971-52C5164DEC9B}" srcOrd="1" destOrd="0" parTransId="{0B790911-DD66-43A2-A4C5-CC6E74B98286}" sibTransId="{2353522F-04EA-4EC6-A459-8114AF3E28D4}"/>
    <dgm:cxn modelId="{08777056-138E-428F-BD68-724C28E7192A}" type="presOf" srcId="{4B8E7306-AB7F-41BC-9042-019EF52944A5}" destId="{2E9C5F14-0B96-48D8-9C5B-A356876F8518}" srcOrd="0" destOrd="0" presId="urn:microsoft.com/office/officeart/2005/8/layout/equation1"/>
    <dgm:cxn modelId="{93880400-E596-487E-8AF9-83DBC9E08840}" type="presOf" srcId="{857D666B-95B7-455C-A06F-5A8862EAB2D6}" destId="{842A7023-F922-41FF-88E9-669A4F2B7EF7}" srcOrd="0" destOrd="0" presId="urn:microsoft.com/office/officeart/2005/8/layout/equation1"/>
    <dgm:cxn modelId="{0292B75B-CE56-4CA0-ACC3-ED1179F41119}" srcId="{FA17B5A0-733D-4013-ACB0-A1CC67A0B8EA}" destId="{81C55B56-C33B-4611-9C58-D7F78C2C748E}" srcOrd="0" destOrd="0" parTransId="{08D51D44-17C8-4CB6-B3FD-B1F7AA29BD71}" sibTransId="{4C5832C5-7059-4E03-8C7C-7F6E36080FD7}"/>
    <dgm:cxn modelId="{9CC26577-8E96-4F4C-BC12-2B4C6A47F286}" srcId="{FA17B5A0-733D-4013-ACB0-A1CC67A0B8EA}" destId="{857D666B-95B7-455C-A06F-5A8862EAB2D6}" srcOrd="2" destOrd="0" parTransId="{8334C929-7BFB-46DE-8351-75DD323A16EF}" sibTransId="{4B8E7306-AB7F-41BC-9042-019EF52944A5}"/>
    <dgm:cxn modelId="{38B22187-B530-4BAF-BA1A-1EF355E2B4E2}" type="presOf" srcId="{81C55B56-C33B-4611-9C58-D7F78C2C748E}" destId="{F399263F-3E51-4705-87D4-DEC447584633}" srcOrd="0" destOrd="0" presId="urn:microsoft.com/office/officeart/2005/8/layout/equation1"/>
    <dgm:cxn modelId="{611E548B-2054-48A1-9078-434B3C2C1B6E}" type="presOf" srcId="{27EA3DEF-1511-4970-A81A-6CE8CA46701A}" destId="{93ED495F-A867-42C1-B330-62A38CC0D24B}" srcOrd="0" destOrd="0" presId="urn:microsoft.com/office/officeart/2005/8/layout/equation1"/>
    <dgm:cxn modelId="{035483BE-7F08-4BC4-A651-EDDEEE8068A3}" srcId="{FA17B5A0-733D-4013-ACB0-A1CC67A0B8EA}" destId="{27EA3DEF-1511-4970-A81A-6CE8CA46701A}" srcOrd="3" destOrd="0" parTransId="{DA258036-F6F0-4EF4-AA91-234C3DB7D523}" sibTransId="{5E4B5CD5-52B0-4794-A740-799CF6CD2C50}"/>
    <dgm:cxn modelId="{0595C70E-C1AF-40EF-A9CD-6D51D58F4BA3}" type="presOf" srcId="{FA17B5A0-733D-4013-ACB0-A1CC67A0B8EA}" destId="{37E3B566-1A0D-460A-B904-D7E7E769A1CA}" srcOrd="0" destOrd="0" presId="urn:microsoft.com/office/officeart/2005/8/layout/equation1"/>
    <dgm:cxn modelId="{776F12A8-4425-401E-B403-2B097FE155C6}" type="presOf" srcId="{4C5832C5-7059-4E03-8C7C-7F6E36080FD7}" destId="{E6E76A0E-45EA-4D81-A3D1-B7A7458A627E}" srcOrd="0" destOrd="0" presId="urn:microsoft.com/office/officeart/2005/8/layout/equation1"/>
    <dgm:cxn modelId="{4DCEB4C1-D286-4093-AE89-105D5DC49AC8}" type="presOf" srcId="{2353522F-04EA-4EC6-A459-8114AF3E28D4}" destId="{2960A118-38FC-473A-A488-AF9C61CBC528}" srcOrd="0" destOrd="0" presId="urn:microsoft.com/office/officeart/2005/8/layout/equation1"/>
    <dgm:cxn modelId="{A1D40E3F-E206-4116-A16F-2812205D9757}" type="presParOf" srcId="{37E3B566-1A0D-460A-B904-D7E7E769A1CA}" destId="{F399263F-3E51-4705-87D4-DEC447584633}" srcOrd="0" destOrd="0" presId="urn:microsoft.com/office/officeart/2005/8/layout/equation1"/>
    <dgm:cxn modelId="{26E53A9A-2426-46A7-B02C-D280794EF9CE}" type="presParOf" srcId="{37E3B566-1A0D-460A-B904-D7E7E769A1CA}" destId="{CFF59E10-3DDD-43EB-9BE1-9743410BCB31}" srcOrd="1" destOrd="0" presId="urn:microsoft.com/office/officeart/2005/8/layout/equation1"/>
    <dgm:cxn modelId="{4FF00D69-127F-41FA-B8D4-FE52FB0420DE}" type="presParOf" srcId="{37E3B566-1A0D-460A-B904-D7E7E769A1CA}" destId="{E6E76A0E-45EA-4D81-A3D1-B7A7458A627E}" srcOrd="2" destOrd="0" presId="urn:microsoft.com/office/officeart/2005/8/layout/equation1"/>
    <dgm:cxn modelId="{9E35B4AD-B974-4EEE-BF7D-588BACECC282}" type="presParOf" srcId="{37E3B566-1A0D-460A-B904-D7E7E769A1CA}" destId="{7FA5E0B9-35B3-4403-827A-19063297D7D8}" srcOrd="3" destOrd="0" presId="urn:microsoft.com/office/officeart/2005/8/layout/equation1"/>
    <dgm:cxn modelId="{49F4C8E4-B3A6-4C31-A368-4A10754A5955}" type="presParOf" srcId="{37E3B566-1A0D-460A-B904-D7E7E769A1CA}" destId="{0970F7F6-4C00-47BD-86F0-B9F38E7EAB96}" srcOrd="4" destOrd="0" presId="urn:microsoft.com/office/officeart/2005/8/layout/equation1"/>
    <dgm:cxn modelId="{1E8B12B9-D1A3-411E-AE41-7F7E4944706F}" type="presParOf" srcId="{37E3B566-1A0D-460A-B904-D7E7E769A1CA}" destId="{F0BA3634-A385-4276-BF0C-29DC8B2CC95F}" srcOrd="5" destOrd="0" presId="urn:microsoft.com/office/officeart/2005/8/layout/equation1"/>
    <dgm:cxn modelId="{A50CA72A-3E99-4B4E-BD7F-C69637074FC0}" type="presParOf" srcId="{37E3B566-1A0D-460A-B904-D7E7E769A1CA}" destId="{2960A118-38FC-473A-A488-AF9C61CBC528}" srcOrd="6" destOrd="0" presId="urn:microsoft.com/office/officeart/2005/8/layout/equation1"/>
    <dgm:cxn modelId="{E33EFA7F-C630-4BB5-97FE-D30F426CDCD2}" type="presParOf" srcId="{37E3B566-1A0D-460A-B904-D7E7E769A1CA}" destId="{FFE29C08-587E-4AD9-AEA7-BDADCCFDAD47}" srcOrd="7" destOrd="0" presId="urn:microsoft.com/office/officeart/2005/8/layout/equation1"/>
    <dgm:cxn modelId="{BBD20719-2F51-4390-BB52-EC00AB4F462C}" type="presParOf" srcId="{37E3B566-1A0D-460A-B904-D7E7E769A1CA}" destId="{842A7023-F922-41FF-88E9-669A4F2B7EF7}" srcOrd="8" destOrd="0" presId="urn:microsoft.com/office/officeart/2005/8/layout/equation1"/>
    <dgm:cxn modelId="{6101D739-B310-415F-8991-4E56AE455BCF}" type="presParOf" srcId="{37E3B566-1A0D-460A-B904-D7E7E769A1CA}" destId="{9C3AE9DA-FC9E-4CDA-958C-A2EA7D5F47BD}" srcOrd="9" destOrd="0" presId="urn:microsoft.com/office/officeart/2005/8/layout/equation1"/>
    <dgm:cxn modelId="{73F720C8-FE84-45E1-AA34-333E25D2E126}" type="presParOf" srcId="{37E3B566-1A0D-460A-B904-D7E7E769A1CA}" destId="{2E9C5F14-0B96-48D8-9C5B-A356876F8518}" srcOrd="10" destOrd="0" presId="urn:microsoft.com/office/officeart/2005/8/layout/equation1"/>
    <dgm:cxn modelId="{C0CD7776-36A2-4936-BB3F-68E8F1342E4C}" type="presParOf" srcId="{37E3B566-1A0D-460A-B904-D7E7E769A1CA}" destId="{42B5F3D1-874F-46F2-BE99-FA8E18281079}" srcOrd="11" destOrd="0" presId="urn:microsoft.com/office/officeart/2005/8/layout/equation1"/>
    <dgm:cxn modelId="{B35DD9A7-E2AD-4519-BB9B-CCDE542B05F9}" type="presParOf" srcId="{37E3B566-1A0D-460A-B904-D7E7E769A1CA}" destId="{93ED495F-A867-42C1-B330-62A38CC0D24B}" srcOrd="12" destOrd="0" presId="urn:microsoft.com/office/officeart/2005/8/layout/equati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99263F-3E51-4705-87D4-DEC447584633}">
      <dsp:nvSpPr>
        <dsp:cNvPr id="0" name=""/>
        <dsp:cNvSpPr/>
      </dsp:nvSpPr>
      <dsp:spPr>
        <a:xfrm>
          <a:off x="4751" y="86109"/>
          <a:ext cx="1320031" cy="132003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Start Early</a:t>
          </a:r>
          <a:endParaRPr lang="en-US" sz="1800" kern="1200" dirty="0"/>
        </a:p>
      </dsp:txBody>
      <dsp:txXfrm>
        <a:off x="4751" y="86109"/>
        <a:ext cx="1320031" cy="1320031"/>
      </dsp:txXfrm>
    </dsp:sp>
    <dsp:sp modelId="{E6E76A0E-45EA-4D81-A3D1-B7A7458A627E}">
      <dsp:nvSpPr>
        <dsp:cNvPr id="0" name=""/>
        <dsp:cNvSpPr/>
      </dsp:nvSpPr>
      <dsp:spPr>
        <a:xfrm>
          <a:off x="1431968" y="363315"/>
          <a:ext cx="765618" cy="765618"/>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431968" y="363315"/>
        <a:ext cx="765618" cy="765618"/>
      </dsp:txXfrm>
    </dsp:sp>
    <dsp:sp modelId="{0970F7F6-4C00-47BD-86F0-B9F38E7EAB96}">
      <dsp:nvSpPr>
        <dsp:cNvPr id="0" name=""/>
        <dsp:cNvSpPr/>
      </dsp:nvSpPr>
      <dsp:spPr>
        <a:xfrm>
          <a:off x="2304773" y="86109"/>
          <a:ext cx="1320031" cy="1320031"/>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Invest Regularly</a:t>
          </a:r>
          <a:endParaRPr lang="en-US" sz="1800" kern="1200" dirty="0"/>
        </a:p>
      </dsp:txBody>
      <dsp:txXfrm>
        <a:off x="2304773" y="86109"/>
        <a:ext cx="1320031" cy="1320031"/>
      </dsp:txXfrm>
    </dsp:sp>
    <dsp:sp modelId="{2960A118-38FC-473A-A488-AF9C61CBC528}">
      <dsp:nvSpPr>
        <dsp:cNvPr id="0" name=""/>
        <dsp:cNvSpPr/>
      </dsp:nvSpPr>
      <dsp:spPr>
        <a:xfrm>
          <a:off x="3731990" y="363315"/>
          <a:ext cx="765618" cy="765618"/>
        </a:xfrm>
        <a:prstGeom prst="mathPlus">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731990" y="363315"/>
        <a:ext cx="765618" cy="765618"/>
      </dsp:txXfrm>
    </dsp:sp>
    <dsp:sp modelId="{842A7023-F922-41FF-88E9-669A4F2B7EF7}">
      <dsp:nvSpPr>
        <dsp:cNvPr id="0" name=""/>
        <dsp:cNvSpPr/>
      </dsp:nvSpPr>
      <dsp:spPr>
        <a:xfrm>
          <a:off x="4604795" y="86109"/>
          <a:ext cx="1320031" cy="1320031"/>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Right Asset Class</a:t>
          </a:r>
          <a:endParaRPr lang="en-US" sz="1800" kern="1200" dirty="0"/>
        </a:p>
      </dsp:txBody>
      <dsp:txXfrm>
        <a:off x="4604795" y="86109"/>
        <a:ext cx="1320031" cy="1320031"/>
      </dsp:txXfrm>
    </dsp:sp>
    <dsp:sp modelId="{2E9C5F14-0B96-48D8-9C5B-A356876F8518}">
      <dsp:nvSpPr>
        <dsp:cNvPr id="0" name=""/>
        <dsp:cNvSpPr/>
      </dsp:nvSpPr>
      <dsp:spPr>
        <a:xfrm>
          <a:off x="6032013" y="363315"/>
          <a:ext cx="765618" cy="765618"/>
        </a:xfrm>
        <a:prstGeom prst="mathEqual">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6032013" y="363315"/>
        <a:ext cx="765618" cy="765618"/>
      </dsp:txXfrm>
    </dsp:sp>
    <dsp:sp modelId="{93ED495F-A867-42C1-B330-62A38CC0D24B}">
      <dsp:nvSpPr>
        <dsp:cNvPr id="0" name=""/>
        <dsp:cNvSpPr/>
      </dsp:nvSpPr>
      <dsp:spPr>
        <a:xfrm>
          <a:off x="6904817" y="86109"/>
          <a:ext cx="1320031" cy="1320031"/>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Create Wealth</a:t>
          </a:r>
          <a:endParaRPr lang="en-US" sz="1800" kern="1200" dirty="0"/>
        </a:p>
      </dsp:txBody>
      <dsp:txXfrm>
        <a:off x="6904817" y="86109"/>
        <a:ext cx="1320031" cy="132003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F8FE52-0AE6-4BE9-AA40-4440407B8572}" type="datetimeFigureOut">
              <a:rPr lang="en-US" smtClean="0"/>
              <a:pPr/>
              <a:t>28-Nov-14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430B7-9714-492D-A0AC-9FCF15EAD3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430B7-9714-492D-A0AC-9FCF15EAD32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5"/>
          <p:cNvSpPr>
            <a:spLocks noGrp="1" noChangeArrowheads="1"/>
          </p:cNvSpPr>
          <p:nvPr>
            <p:ph type="sldNum" sz="quarter"/>
          </p:nvPr>
        </p:nvSpPr>
        <p:spPr>
          <a:noFill/>
        </p:spPr>
        <p:txBody>
          <a:bodyPr/>
          <a:lstStyle/>
          <a:p>
            <a:pPr>
              <a:buFont typeface="Times New Roman" pitchFamily="18" charset="0"/>
              <a:buNone/>
            </a:pPr>
            <a:fld id="{24D064BA-BA00-4E56-892B-7141C6C1E836}" type="slidenum">
              <a:rPr lang="en-US" smtClean="0">
                <a:latin typeface="Times New Roman" pitchFamily="18" charset="0"/>
                <a:ea typeface="Lucida Sans Unicode" charset="0"/>
                <a:cs typeface="Lucida Sans Unicode" charset="0"/>
              </a:rPr>
              <a:pPr>
                <a:buFont typeface="Times New Roman" pitchFamily="18" charset="0"/>
                <a:buNone/>
              </a:pPr>
              <a:t>10</a:t>
            </a:fld>
            <a:endParaRPr lang="en-US" smtClean="0">
              <a:latin typeface="Times New Roman" pitchFamily="18" charset="0"/>
              <a:ea typeface="Lucida Sans Unicode" charset="0"/>
              <a:cs typeface="Lucida Sans Unicode" charset="0"/>
            </a:endParaRPr>
          </a:p>
        </p:txBody>
      </p:sp>
      <p:sp>
        <p:nvSpPr>
          <p:cNvPr id="5837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ea typeface="Lucida Sans Unicode" charset="0"/>
              <a:cs typeface="Lucida Sans Unicode" charset="0"/>
            </a:endParaRPr>
          </a:p>
        </p:txBody>
      </p:sp>
      <p:sp>
        <p:nvSpPr>
          <p:cNvPr id="58372" name="Rectangle 2"/>
          <p:cNvSpPr>
            <a:spLocks noGrp="1" noChangeArrowheads="1"/>
          </p:cNvSpPr>
          <p:nvPr>
            <p:ph type="body"/>
          </p:nvPr>
        </p:nvSpPr>
        <p:spPr>
          <a:xfrm>
            <a:off x="685800" y="4343400"/>
            <a:ext cx="5457825" cy="40878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5"/>
          <p:cNvSpPr>
            <a:spLocks noGrp="1" noChangeArrowheads="1"/>
          </p:cNvSpPr>
          <p:nvPr>
            <p:ph type="sldNum" sz="quarter"/>
          </p:nvPr>
        </p:nvSpPr>
        <p:spPr>
          <a:noFill/>
        </p:spPr>
        <p:txBody>
          <a:bodyPr/>
          <a:lstStyle/>
          <a:p>
            <a:pPr>
              <a:buFont typeface="Times New Roman" pitchFamily="18" charset="0"/>
              <a:buNone/>
            </a:pPr>
            <a:fld id="{24D064BA-BA00-4E56-892B-7141C6C1E836}" type="slidenum">
              <a:rPr lang="en-US" smtClean="0">
                <a:latin typeface="Times New Roman" pitchFamily="18" charset="0"/>
                <a:ea typeface="Lucida Sans Unicode" charset="0"/>
                <a:cs typeface="Lucida Sans Unicode" charset="0"/>
              </a:rPr>
              <a:pPr>
                <a:buFont typeface="Times New Roman" pitchFamily="18" charset="0"/>
                <a:buNone/>
              </a:pPr>
              <a:t>11</a:t>
            </a:fld>
            <a:endParaRPr lang="en-US" smtClean="0">
              <a:latin typeface="Times New Roman" pitchFamily="18" charset="0"/>
              <a:ea typeface="Lucida Sans Unicode" charset="0"/>
              <a:cs typeface="Lucida Sans Unicode" charset="0"/>
            </a:endParaRPr>
          </a:p>
        </p:txBody>
      </p:sp>
      <p:sp>
        <p:nvSpPr>
          <p:cNvPr id="5837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ea typeface="Lucida Sans Unicode" charset="0"/>
              <a:cs typeface="Lucida Sans Unicode" charset="0"/>
            </a:endParaRPr>
          </a:p>
        </p:txBody>
      </p:sp>
      <p:sp>
        <p:nvSpPr>
          <p:cNvPr id="58372" name="Rectangle 2"/>
          <p:cNvSpPr>
            <a:spLocks noGrp="1" noChangeArrowheads="1"/>
          </p:cNvSpPr>
          <p:nvPr>
            <p:ph type="body"/>
          </p:nvPr>
        </p:nvSpPr>
        <p:spPr>
          <a:xfrm>
            <a:off x="685800" y="4343400"/>
            <a:ext cx="5457825" cy="40878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28-Nov-14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28-Nov-14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28-Nov-14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116013" y="404813"/>
            <a:ext cx="7777162" cy="561657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4343F-3A09-422E-A111-7263CDE04B7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9" y="4791075"/>
            <a:ext cx="8153400" cy="1189038"/>
          </a:xfrm>
        </p:spPr>
        <p:txBody>
          <a:bodyPr/>
          <a:lstStyle/>
          <a:p>
            <a:r>
              <a:rPr lang="en-US" smtClean="0"/>
              <a:t>Click to edit Master title style</a:t>
            </a:r>
            <a:endParaRPr lang="en-US"/>
          </a:p>
        </p:txBody>
      </p:sp>
      <p:sp>
        <p:nvSpPr>
          <p:cNvPr id="3" name="Rectangle 9"/>
          <p:cNvSpPr>
            <a:spLocks noGrp="1" noChangeArrowheads="1"/>
          </p:cNvSpPr>
          <p:nvPr>
            <p:ph type="sldNum" idx="10"/>
          </p:nvPr>
        </p:nvSpPr>
        <p:spPr/>
        <p:txBody>
          <a:bodyPr/>
          <a:lstStyle>
            <a:lvl1pPr>
              <a:defRPr/>
            </a:lvl1pPr>
          </a:lstStyle>
          <a:p>
            <a:pPr>
              <a:defRPr/>
            </a:pPr>
            <a:fld id="{74CF617F-C90E-41CC-8971-70677F1BB4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28-Nov-14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28-Nov-14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28-Nov-14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28-Nov-14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28-Nov-14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28-Nov-14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28-Nov-14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28-Nov-14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28-Nov-14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81" y="5852893"/>
            <a:ext cx="9143519" cy="1005107"/>
          </a:xfrm>
          <a:prstGeom prst="rect">
            <a:avLst/>
          </a:prstGeom>
          <a:solidFill>
            <a:schemeClr val="bg1">
              <a:lumMod val="50000"/>
              <a:alpha val="84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82982" tIns="41491" rIns="82982" bIns="41491" rtlCol="0" anchor="ctr"/>
          <a:lstStyle/>
          <a:p>
            <a:endParaRPr lang="en-US" b="1" dirty="0">
              <a:solidFill>
                <a:schemeClr val="tx1"/>
              </a:solidFill>
            </a:endParaRPr>
          </a:p>
        </p:txBody>
      </p:sp>
      <p:sp>
        <p:nvSpPr>
          <p:cNvPr id="7" name="TextBox 6"/>
          <p:cNvSpPr txBox="1"/>
          <p:nvPr/>
        </p:nvSpPr>
        <p:spPr>
          <a:xfrm>
            <a:off x="1110888" y="5882150"/>
            <a:ext cx="2990473" cy="453124"/>
          </a:xfrm>
          <a:prstGeom prst="rect">
            <a:avLst/>
          </a:prstGeom>
          <a:noFill/>
        </p:spPr>
        <p:txBody>
          <a:bodyPr wrap="none" lIns="82982" tIns="41491" rIns="82982" bIns="41491" rtlCol="0">
            <a:spAutoFit/>
          </a:bodyPr>
          <a:lstStyle/>
          <a:p>
            <a:r>
              <a:rPr lang="en-US" sz="1200" b="1" dirty="0" smtClean="0">
                <a:solidFill>
                  <a:schemeClr val="bg1"/>
                </a:solidFill>
              </a:rPr>
              <a:t>4</a:t>
            </a:r>
            <a:r>
              <a:rPr lang="en-US" sz="1200" b="1" baseline="30000" dirty="0" smtClean="0">
                <a:solidFill>
                  <a:schemeClr val="bg1"/>
                </a:solidFill>
              </a:rPr>
              <a:t>th</a:t>
            </a:r>
            <a:r>
              <a:rPr lang="en-US" sz="1200" b="1" dirty="0" smtClean="0">
                <a:solidFill>
                  <a:schemeClr val="bg1"/>
                </a:solidFill>
              </a:rPr>
              <a:t> </a:t>
            </a:r>
            <a:r>
              <a:rPr lang="en-US" sz="1200" b="1" dirty="0">
                <a:solidFill>
                  <a:schemeClr val="bg1"/>
                </a:solidFill>
              </a:rPr>
              <a:t>Floor, Pacific Tower, </a:t>
            </a:r>
            <a:r>
              <a:rPr lang="en-US" sz="1200" b="1" dirty="0" err="1">
                <a:solidFill>
                  <a:schemeClr val="bg1"/>
                </a:solidFill>
              </a:rPr>
              <a:t>Madhuban</a:t>
            </a:r>
            <a:r>
              <a:rPr lang="en-US" sz="1200" b="1" dirty="0">
                <a:solidFill>
                  <a:schemeClr val="bg1"/>
                </a:solidFill>
              </a:rPr>
              <a:t> Scheme</a:t>
            </a:r>
          </a:p>
          <a:p>
            <a:r>
              <a:rPr lang="en-US" sz="1200" b="1" dirty="0">
                <a:solidFill>
                  <a:schemeClr val="bg1"/>
                </a:solidFill>
              </a:rPr>
              <a:t>Udaipur, India 313001</a:t>
            </a:r>
            <a:endParaRPr lang="en-US" sz="1600" b="1" dirty="0">
              <a:solidFill>
                <a:schemeClr val="bg1"/>
              </a:solidFill>
            </a:endParaRPr>
          </a:p>
        </p:txBody>
      </p:sp>
      <p:sp>
        <p:nvSpPr>
          <p:cNvPr id="8" name="TextBox 7"/>
          <p:cNvSpPr txBox="1"/>
          <p:nvPr/>
        </p:nvSpPr>
        <p:spPr>
          <a:xfrm>
            <a:off x="4267200" y="5991006"/>
            <a:ext cx="2431281" cy="730123"/>
          </a:xfrm>
          <a:prstGeom prst="rect">
            <a:avLst/>
          </a:prstGeom>
          <a:noFill/>
        </p:spPr>
        <p:txBody>
          <a:bodyPr wrap="none" lIns="82982" tIns="41491" rIns="82982" bIns="41491" rtlCol="0">
            <a:spAutoFit/>
          </a:bodyPr>
          <a:lstStyle/>
          <a:p>
            <a:r>
              <a:rPr lang="en-US" sz="1400" b="1" dirty="0">
                <a:solidFill>
                  <a:schemeClr val="bg1"/>
                </a:solidFill>
              </a:rPr>
              <a:t>P   </a:t>
            </a:r>
            <a:r>
              <a:rPr lang="en-US" sz="1200" b="1" dirty="0">
                <a:solidFill>
                  <a:schemeClr val="bg1"/>
                </a:solidFill>
              </a:rPr>
              <a:t>+</a:t>
            </a:r>
            <a:r>
              <a:rPr lang="en-US" sz="1200" b="1" dirty="0" smtClean="0">
                <a:solidFill>
                  <a:schemeClr val="bg1"/>
                </a:solidFill>
              </a:rPr>
              <a:t>91-294 2411709 |  9982795333</a:t>
            </a:r>
            <a:endParaRPr lang="en-US" sz="1200" b="1" dirty="0">
              <a:solidFill>
                <a:schemeClr val="bg1"/>
              </a:solidFill>
            </a:endParaRPr>
          </a:p>
          <a:p>
            <a:r>
              <a:rPr lang="en-US" sz="1400" b="1" dirty="0">
                <a:solidFill>
                  <a:schemeClr val="bg1"/>
                </a:solidFill>
              </a:rPr>
              <a:t>E</a:t>
            </a:r>
            <a:r>
              <a:rPr lang="en-US" sz="1400" b="1" dirty="0" smtClean="0">
                <a:solidFill>
                  <a:schemeClr val="bg1"/>
                </a:solidFill>
              </a:rPr>
              <a:t>  </a:t>
            </a:r>
            <a:r>
              <a:rPr lang="en-US" sz="1200" b="1" dirty="0" smtClean="0">
                <a:solidFill>
                  <a:schemeClr val="bg1"/>
                </a:solidFill>
              </a:rPr>
              <a:t>info@cognuscapitalinvest.com</a:t>
            </a:r>
            <a:endParaRPr lang="en-US" sz="1400" b="1" dirty="0">
              <a:solidFill>
                <a:schemeClr val="bg1"/>
              </a:solidFill>
            </a:endParaRPr>
          </a:p>
          <a:p>
            <a:r>
              <a:rPr lang="en-US" sz="1400" b="1" dirty="0">
                <a:solidFill>
                  <a:schemeClr val="bg1"/>
                </a:solidFill>
              </a:rPr>
              <a:t>W  </a:t>
            </a:r>
            <a:r>
              <a:rPr lang="en-US" sz="1200" b="1" dirty="0" smtClean="0">
                <a:solidFill>
                  <a:schemeClr val="bg1"/>
                </a:solidFill>
              </a:rPr>
              <a:t>www.cognuscapitalinvest.com</a:t>
            </a:r>
            <a:endParaRPr lang="en-US" sz="1200" b="1" dirty="0">
              <a:solidFill>
                <a:schemeClr val="bg1"/>
              </a:solidFill>
            </a:endParaRPr>
          </a:p>
        </p:txBody>
      </p:sp>
      <p:cxnSp>
        <p:nvCxnSpPr>
          <p:cNvPr id="11" name="Straight Connector 10"/>
          <p:cNvCxnSpPr/>
          <p:nvPr/>
        </p:nvCxnSpPr>
        <p:spPr>
          <a:xfrm>
            <a:off x="4114800" y="5991006"/>
            <a:ext cx="0" cy="7324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9143519" cy="838200"/>
          </a:xfrm>
          <a:prstGeom prst="rect">
            <a:avLst/>
          </a:prstGeom>
          <a:solidFill>
            <a:srgbClr val="FFB901">
              <a:alpha val="83922"/>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82982" tIns="41491" rIns="82982" bIns="41491" rtlCol="0" anchor="ctr"/>
          <a:lstStyle/>
          <a:p>
            <a:pPr algn="ctr"/>
            <a:r>
              <a:rPr lang="en-US" sz="3600" dirty="0" smtClean="0">
                <a:solidFill>
                  <a:schemeClr val="bg1"/>
                </a:solidFill>
              </a:rPr>
              <a:t>COGNUS CAPITAL INVEST</a:t>
            </a:r>
            <a:endParaRPr lang="en-US" sz="2400" dirty="0">
              <a:solidFill>
                <a:schemeClr val="bg1"/>
              </a:solidFill>
            </a:endParaRPr>
          </a:p>
        </p:txBody>
      </p:sp>
      <p:sp>
        <p:nvSpPr>
          <p:cNvPr id="20" name="TextBox 19"/>
          <p:cNvSpPr txBox="1"/>
          <p:nvPr/>
        </p:nvSpPr>
        <p:spPr>
          <a:xfrm>
            <a:off x="1110890" y="6371438"/>
            <a:ext cx="2903270" cy="453124"/>
          </a:xfrm>
          <a:prstGeom prst="rect">
            <a:avLst/>
          </a:prstGeom>
          <a:noFill/>
        </p:spPr>
        <p:txBody>
          <a:bodyPr wrap="none" lIns="82982" tIns="41491" rIns="82982" bIns="41491" rtlCol="0">
            <a:spAutoFit/>
          </a:bodyPr>
          <a:lstStyle/>
          <a:p>
            <a:r>
              <a:rPr lang="en-US" sz="1200" b="1" dirty="0">
                <a:solidFill>
                  <a:schemeClr val="bg1"/>
                </a:solidFill>
              </a:rPr>
              <a:t>207, </a:t>
            </a:r>
            <a:r>
              <a:rPr lang="en-US" sz="1200" b="1" dirty="0" err="1">
                <a:solidFill>
                  <a:schemeClr val="bg1"/>
                </a:solidFill>
              </a:rPr>
              <a:t>Luhadia</a:t>
            </a:r>
            <a:r>
              <a:rPr lang="en-US" sz="1200" b="1" dirty="0">
                <a:solidFill>
                  <a:schemeClr val="bg1"/>
                </a:solidFill>
              </a:rPr>
              <a:t> Tower, </a:t>
            </a:r>
            <a:r>
              <a:rPr lang="en-US" sz="1200" b="1" dirty="0" smtClean="0">
                <a:solidFill>
                  <a:schemeClr val="bg1"/>
                </a:solidFill>
              </a:rPr>
              <a:t>C-Scheme </a:t>
            </a:r>
            <a:r>
              <a:rPr lang="en-US" sz="1200" b="1" dirty="0">
                <a:solidFill>
                  <a:schemeClr val="bg1"/>
                </a:solidFill>
              </a:rPr>
              <a:t>Ashok Marg</a:t>
            </a:r>
          </a:p>
          <a:p>
            <a:r>
              <a:rPr lang="en-US" sz="1200" b="1" dirty="0">
                <a:solidFill>
                  <a:schemeClr val="bg1"/>
                </a:solidFill>
              </a:rPr>
              <a:t>Jaipur, India</a:t>
            </a:r>
            <a:endParaRPr lang="en-US" sz="1600" b="1" dirty="0">
              <a:solidFill>
                <a:schemeClr val="bg1"/>
              </a:solidFill>
            </a:endParaRPr>
          </a:p>
        </p:txBody>
      </p:sp>
      <p:sp>
        <p:nvSpPr>
          <p:cNvPr id="22" name="TextBox 21"/>
          <p:cNvSpPr txBox="1"/>
          <p:nvPr/>
        </p:nvSpPr>
        <p:spPr>
          <a:xfrm>
            <a:off x="0" y="5947548"/>
            <a:ext cx="1097172" cy="268562"/>
          </a:xfrm>
          <a:prstGeom prst="rect">
            <a:avLst/>
          </a:prstGeom>
          <a:noFill/>
        </p:spPr>
        <p:txBody>
          <a:bodyPr wrap="none" lIns="82982" tIns="41491" rIns="82982" bIns="41491" rtlCol="0">
            <a:spAutoFit/>
          </a:bodyPr>
          <a:lstStyle/>
          <a:p>
            <a:r>
              <a:rPr lang="en-US" sz="1200" b="1" dirty="0">
                <a:solidFill>
                  <a:schemeClr val="bg1"/>
                </a:solidFill>
              </a:rPr>
              <a:t>Head Office    :</a:t>
            </a:r>
          </a:p>
        </p:txBody>
      </p:sp>
      <p:sp>
        <p:nvSpPr>
          <p:cNvPr id="23" name="TextBox 22"/>
          <p:cNvSpPr txBox="1"/>
          <p:nvPr/>
        </p:nvSpPr>
        <p:spPr>
          <a:xfrm>
            <a:off x="-76200" y="6446444"/>
            <a:ext cx="1299048" cy="268458"/>
          </a:xfrm>
          <a:prstGeom prst="rect">
            <a:avLst/>
          </a:prstGeom>
          <a:noFill/>
        </p:spPr>
        <p:txBody>
          <a:bodyPr wrap="none" lIns="82982" tIns="41491" rIns="82982" bIns="41491" rtlCol="0">
            <a:spAutoFit/>
          </a:bodyPr>
          <a:lstStyle/>
          <a:p>
            <a:r>
              <a:rPr lang="en-US" sz="1200" b="1" dirty="0" smtClean="0">
                <a:solidFill>
                  <a:schemeClr val="bg1"/>
                </a:solidFill>
              </a:rPr>
              <a:t>Corporate </a:t>
            </a:r>
            <a:r>
              <a:rPr lang="en-US" sz="1200" b="1" dirty="0">
                <a:solidFill>
                  <a:schemeClr val="bg1"/>
                </a:solidFill>
              </a:rPr>
              <a:t>Office :</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03" y="768453"/>
            <a:ext cx="9153403" cy="5098947"/>
          </a:xfrm>
          <a:prstGeom prst="rect">
            <a:avLst/>
          </a:prstGeom>
        </p:spPr>
      </p:pic>
      <p:pic>
        <p:nvPicPr>
          <p:cNvPr id="1026" name="Picture 2" descr="C:\Users\user\Desktop\logo2.png"/>
          <p:cNvPicPr>
            <a:picLocks noChangeAspect="1" noChangeArrowheads="1"/>
          </p:cNvPicPr>
          <p:nvPr/>
        </p:nvPicPr>
        <p:blipFill>
          <a:blip r:embed="rId4" cstate="print"/>
          <a:srcRect/>
          <a:stretch>
            <a:fillRect/>
          </a:stretch>
        </p:blipFill>
        <p:spPr bwMode="auto">
          <a:xfrm>
            <a:off x="6553200" y="6019800"/>
            <a:ext cx="2534911" cy="762000"/>
          </a:xfrm>
          <a:prstGeom prst="rect">
            <a:avLst/>
          </a:prstGeom>
          <a:noFill/>
        </p:spPr>
      </p:pic>
    </p:spTree>
    <p:extLst>
      <p:ext uri="{BB962C8B-B14F-4D97-AF65-F5344CB8AC3E}">
        <p14:creationId xmlns="" xmlns:p14="http://schemas.microsoft.com/office/powerpoint/2010/main" val="3248909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srcRect/>
          <a:stretch>
            <a:fillRect/>
          </a:stretch>
        </p:blipFill>
        <p:spPr bwMode="auto">
          <a:xfrm>
            <a:off x="6629400" y="5988169"/>
            <a:ext cx="2514600" cy="869831"/>
          </a:xfrm>
          <a:prstGeom prst="rect">
            <a:avLst/>
          </a:prstGeom>
          <a:noFill/>
          <a:ln w="9525">
            <a:noFill/>
            <a:miter lim="800000"/>
            <a:headEnd/>
            <a:tailEnd/>
          </a:ln>
          <a:effectLst/>
        </p:spPr>
      </p:pic>
      <p:sp>
        <p:nvSpPr>
          <p:cNvPr id="24" name="Title 1"/>
          <p:cNvSpPr txBox="1">
            <a:spLocks/>
          </p:cNvSpPr>
          <p:nvPr/>
        </p:nvSpPr>
        <p:spPr>
          <a:xfrm>
            <a:off x="533400" y="152400"/>
            <a:ext cx="8297069" cy="4663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mn-lt"/>
              </a:rPr>
              <a:t>WHY MUTUAL FUNDS</a:t>
            </a:r>
            <a:endParaRPr lang="en-US" sz="2800" dirty="0" smtClean="0">
              <a:solidFill>
                <a:schemeClr val="bg1"/>
              </a:solidFill>
              <a:latin typeface="+mn-lt"/>
            </a:endParaRPr>
          </a:p>
        </p:txBody>
      </p:sp>
      <p:sp>
        <p:nvSpPr>
          <p:cNvPr id="17" name="Text Box 2"/>
          <p:cNvSpPr txBox="1">
            <a:spLocks noChangeArrowheads="1"/>
          </p:cNvSpPr>
          <p:nvPr/>
        </p:nvSpPr>
        <p:spPr bwMode="auto">
          <a:xfrm>
            <a:off x="522288" y="836613"/>
            <a:ext cx="8316912" cy="646331"/>
          </a:xfrm>
          <a:prstGeom prst="rect">
            <a:avLst/>
          </a:prstGeom>
          <a:noFill/>
          <a:ln w="9525">
            <a:noFill/>
            <a:miter lim="800000"/>
            <a:headEnd/>
            <a:tailEnd/>
          </a:ln>
        </p:spPr>
        <p:txBody>
          <a:bodyPr>
            <a:spAutoFit/>
          </a:bodyPr>
          <a:lstStyle/>
          <a:p>
            <a:pPr algn="just">
              <a:spcBef>
                <a:spcPct val="50000"/>
              </a:spcBef>
              <a:buFont typeface="Wingdings" pitchFamily="2" charset="2"/>
              <a:buNone/>
            </a:pPr>
            <a:r>
              <a:rPr lang="en-US" dirty="0" smtClean="0"/>
              <a:t>Very few </a:t>
            </a:r>
            <a:r>
              <a:rPr lang="en-US" dirty="0"/>
              <a:t>people have been exposed to the idea &amp; advantages of mutual funds and even fewer actually invest in mutual funds, because of lack of adequate </a:t>
            </a:r>
            <a:r>
              <a:rPr lang="en-US" dirty="0" smtClean="0"/>
              <a:t>knowledge</a:t>
            </a:r>
            <a:r>
              <a:rPr lang="en-US" dirty="0" smtClean="0"/>
              <a:t> </a:t>
            </a:r>
            <a:endParaRPr lang="en-US" dirty="0"/>
          </a:p>
        </p:txBody>
      </p:sp>
      <p:graphicFrame>
        <p:nvGraphicFramePr>
          <p:cNvPr id="18" name="Group 34"/>
          <p:cNvGraphicFramePr>
            <a:graphicFrameLocks noGrp="1"/>
          </p:cNvGraphicFramePr>
          <p:nvPr/>
        </p:nvGraphicFramePr>
        <p:xfrm>
          <a:off x="827088" y="1795461"/>
          <a:ext cx="7631112" cy="2090739"/>
        </p:xfrm>
        <a:graphic>
          <a:graphicData uri="http://schemas.openxmlformats.org/drawingml/2006/table">
            <a:tbl>
              <a:tblPr>
                <a:tableStyleId>{BDBED569-4797-4DF1-A0F4-6AAB3CD982D8}</a:tableStyleId>
              </a:tblPr>
              <a:tblGrid>
                <a:gridCol w="4624695"/>
                <a:gridCol w="1934361"/>
                <a:gridCol w="1072056"/>
              </a:tblGrid>
              <a:tr h="534988">
                <a:tc>
                  <a:txBody>
                    <a:bodyPr/>
                    <a:lstStyle/>
                    <a:p>
                      <a:pPr marL="0" marR="0" lvl="0" indent="0" algn="ctr" defTabSz="914400" rtl="0" eaLnBrk="1" fontAlgn="ctr" latinLnBrk="0" hangingPunct="1">
                        <a:lnSpc>
                          <a:spcPct val="125000"/>
                        </a:lnSpc>
                        <a:spcBef>
                          <a:spcPct val="20000"/>
                        </a:spcBef>
                        <a:spcAft>
                          <a:spcPct val="0"/>
                        </a:spcAft>
                        <a:buClrTx/>
                        <a:buSzTx/>
                        <a:buFontTx/>
                        <a:buNone/>
                        <a:tabLst/>
                      </a:pPr>
                      <a:r>
                        <a:rPr kumimoji="0" lang="en-US" sz="2000" b="1" u="none" strike="noStrike" cap="none" normalizeH="0" baseline="0" dirty="0" smtClean="0">
                          <a:ln>
                            <a:noFill/>
                          </a:ln>
                          <a:effectLst/>
                        </a:rPr>
                        <a:t>MEASURE</a:t>
                      </a:r>
                      <a:endParaRPr kumimoji="0" lang="en-US" sz="20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ctr" latinLnBrk="0" hangingPunct="1">
                        <a:lnSpc>
                          <a:spcPct val="125000"/>
                        </a:lnSpc>
                        <a:spcBef>
                          <a:spcPct val="20000"/>
                        </a:spcBef>
                        <a:spcAft>
                          <a:spcPct val="0"/>
                        </a:spcAft>
                        <a:buClrTx/>
                        <a:buSzTx/>
                        <a:buFontTx/>
                        <a:buNone/>
                        <a:tabLst/>
                      </a:pPr>
                      <a:r>
                        <a:rPr kumimoji="0" lang="en-US" sz="2000" b="1" u="none" strike="noStrike" cap="none" normalizeH="0" baseline="0" dirty="0" smtClean="0">
                          <a:ln>
                            <a:noFill/>
                          </a:ln>
                          <a:effectLst/>
                        </a:rPr>
                        <a:t>US</a:t>
                      </a:r>
                      <a:endParaRPr kumimoji="0" lang="en-US" sz="2000" b="1" i="0" u="none" strike="noStrike" cap="none" normalizeH="0" baseline="0" dirty="0" smtClean="0">
                        <a:ln>
                          <a:noFill/>
                        </a:ln>
                        <a:solidFill>
                          <a:schemeClr val="bg1"/>
                        </a:solidFill>
                        <a:effectLst/>
                        <a:latin typeface="Arial" charset="0"/>
                      </a:endParaRPr>
                    </a:p>
                  </a:txBody>
                  <a:tcPr anchor="ctr" horzOverflow="overflow"/>
                </a:tc>
                <a:tc>
                  <a:txBody>
                    <a:bodyPr/>
                    <a:lstStyle/>
                    <a:p>
                      <a:pPr marL="0" marR="0" lvl="0" indent="0" algn="ctr" defTabSz="914400" rtl="0" eaLnBrk="1" fontAlgn="ctr" latinLnBrk="0" hangingPunct="1">
                        <a:lnSpc>
                          <a:spcPct val="125000"/>
                        </a:lnSpc>
                        <a:spcBef>
                          <a:spcPct val="20000"/>
                        </a:spcBef>
                        <a:spcAft>
                          <a:spcPct val="0"/>
                        </a:spcAft>
                        <a:buClrTx/>
                        <a:buSzTx/>
                        <a:buFontTx/>
                        <a:buNone/>
                        <a:tabLst/>
                      </a:pPr>
                      <a:r>
                        <a:rPr kumimoji="0" lang="en-US" sz="2000" b="1" u="none" strike="noStrike" cap="none" normalizeH="0" baseline="0" dirty="0" smtClean="0">
                          <a:ln>
                            <a:noFill/>
                          </a:ln>
                          <a:effectLst/>
                        </a:rPr>
                        <a:t>INDIA</a:t>
                      </a:r>
                      <a:endParaRPr kumimoji="0" lang="en-US" sz="2000" b="1" i="0" u="none" strike="noStrike" cap="none" normalizeH="0" baseline="0" dirty="0" smtClean="0">
                        <a:ln>
                          <a:noFill/>
                        </a:ln>
                        <a:solidFill>
                          <a:schemeClr val="bg1"/>
                        </a:solidFill>
                        <a:effectLst/>
                        <a:latin typeface="Arial" charset="0"/>
                      </a:endParaRPr>
                    </a:p>
                  </a:txBody>
                  <a:tcPr anchor="ctr" horzOverflow="overflow"/>
                </a:tc>
              </a:tr>
              <a:tr h="534988">
                <a:tc>
                  <a:txBody>
                    <a:bodyPr/>
                    <a:lstStyle/>
                    <a:p>
                      <a:pPr marL="0" marR="0" lvl="0" indent="0" algn="l" defTabSz="914400" rtl="0" eaLnBrk="1" fontAlgn="ctr" latinLnBrk="0" hangingPunct="1">
                        <a:lnSpc>
                          <a:spcPct val="125000"/>
                        </a:lnSpc>
                        <a:spcBef>
                          <a:spcPct val="20000"/>
                        </a:spcBef>
                        <a:spcAft>
                          <a:spcPct val="0"/>
                        </a:spcAft>
                        <a:buClrTx/>
                        <a:buSzTx/>
                        <a:buFontTx/>
                        <a:buNone/>
                        <a:tabLst/>
                      </a:pPr>
                      <a:r>
                        <a:rPr kumimoji="0" lang="en-US" sz="1400" u="none" strike="noStrike" cap="none" normalizeH="0" baseline="0" dirty="0" smtClean="0">
                          <a:ln>
                            <a:noFill/>
                          </a:ln>
                          <a:effectLst/>
                        </a:rPr>
                        <a:t>Rupees invested in Mutual Funds out of 100</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ctr" latinLnBrk="0" hangingPunct="1">
                        <a:lnSpc>
                          <a:spcPct val="125000"/>
                        </a:lnSpc>
                        <a:spcBef>
                          <a:spcPct val="20000"/>
                        </a:spcBef>
                        <a:spcAft>
                          <a:spcPct val="0"/>
                        </a:spcAft>
                        <a:buClrTx/>
                        <a:buSzTx/>
                        <a:buFontTx/>
                        <a:buNone/>
                        <a:tabLst/>
                      </a:pPr>
                      <a:r>
                        <a:rPr kumimoji="0" lang="en-US" sz="1600" u="none" strike="noStrike" cap="none" normalizeH="0" baseline="0" smtClean="0">
                          <a:ln>
                            <a:noFill/>
                          </a:ln>
                          <a:effectLst/>
                        </a:rPr>
                        <a:t>&gt; 30</a:t>
                      </a:r>
                      <a:endParaRPr kumimoji="0" lang="en-US" sz="1600" b="1"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ctr" latinLnBrk="0" hangingPunct="1">
                        <a:lnSpc>
                          <a:spcPct val="125000"/>
                        </a:lnSpc>
                        <a:spcBef>
                          <a:spcPct val="20000"/>
                        </a:spcBef>
                        <a:spcAft>
                          <a:spcPct val="0"/>
                        </a:spcAft>
                        <a:buClrTx/>
                        <a:buSzTx/>
                        <a:buFontTx/>
                        <a:buNone/>
                        <a:tabLst/>
                      </a:pPr>
                      <a:r>
                        <a:rPr kumimoji="0" lang="en-US" sz="1600" u="none" strike="noStrike" cap="none" normalizeH="0" baseline="0" smtClean="0">
                          <a:ln>
                            <a:noFill/>
                          </a:ln>
                          <a:effectLst/>
                        </a:rPr>
                        <a:t>&lt; 2</a:t>
                      </a:r>
                      <a:endParaRPr kumimoji="0" lang="en-US" sz="1600" b="1" i="0" u="none" strike="noStrike" cap="none" normalizeH="0" baseline="0" smtClean="0">
                        <a:ln>
                          <a:noFill/>
                        </a:ln>
                        <a:solidFill>
                          <a:schemeClr val="tx1"/>
                        </a:solidFill>
                        <a:effectLst/>
                        <a:latin typeface="Arial" charset="0"/>
                      </a:endParaRPr>
                    </a:p>
                  </a:txBody>
                  <a:tcPr anchor="ctr" horzOverflow="overflow"/>
                </a:tc>
              </a:tr>
              <a:tr h="533400">
                <a:tc>
                  <a:txBody>
                    <a:bodyPr/>
                    <a:lstStyle/>
                    <a:p>
                      <a:pPr marL="0" marR="0" lvl="0" indent="0" algn="l" defTabSz="914400" rtl="0" eaLnBrk="1" fontAlgn="ctr" latinLnBrk="0" hangingPunct="1">
                        <a:lnSpc>
                          <a:spcPct val="125000"/>
                        </a:lnSpc>
                        <a:spcBef>
                          <a:spcPct val="20000"/>
                        </a:spcBef>
                        <a:spcAft>
                          <a:spcPct val="0"/>
                        </a:spcAft>
                        <a:buClrTx/>
                        <a:buSzTx/>
                        <a:buFontTx/>
                        <a:buNone/>
                        <a:tabLst/>
                      </a:pPr>
                      <a:r>
                        <a:rPr kumimoji="0" lang="en-US" sz="1400" u="none" strike="noStrike" cap="none" normalizeH="0" baseline="0" smtClean="0">
                          <a:ln>
                            <a:noFill/>
                          </a:ln>
                          <a:effectLst/>
                        </a:rPr>
                        <a:t>MF Industry size as % size of economy (GDP)</a:t>
                      </a:r>
                      <a:endParaRPr kumimoji="0" lang="en-US" sz="2400" b="0" i="0" u="none" strike="noStrike" cap="none" normalizeH="0" baseline="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ctr" latinLnBrk="0" hangingPunct="1">
                        <a:lnSpc>
                          <a:spcPct val="125000"/>
                        </a:lnSpc>
                        <a:spcBef>
                          <a:spcPct val="20000"/>
                        </a:spcBef>
                        <a:spcAft>
                          <a:spcPct val="0"/>
                        </a:spcAft>
                        <a:buClrTx/>
                        <a:buSzTx/>
                        <a:buFontTx/>
                        <a:buNone/>
                        <a:tabLst/>
                      </a:pPr>
                      <a:r>
                        <a:rPr kumimoji="0" lang="en-US" sz="1600" u="none" strike="noStrike" cap="none" normalizeH="0" baseline="0" dirty="0" smtClean="0">
                          <a:ln>
                            <a:noFill/>
                          </a:ln>
                          <a:effectLst/>
                        </a:rPr>
                        <a:t>77%</a:t>
                      </a:r>
                      <a:endParaRPr kumimoji="0" lang="en-US" sz="16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ctr" latinLnBrk="0" hangingPunct="1">
                        <a:lnSpc>
                          <a:spcPct val="125000"/>
                        </a:lnSpc>
                        <a:spcBef>
                          <a:spcPct val="20000"/>
                        </a:spcBef>
                        <a:spcAft>
                          <a:spcPct val="0"/>
                        </a:spcAft>
                        <a:buClrTx/>
                        <a:buSzTx/>
                        <a:buFontTx/>
                        <a:buNone/>
                        <a:tabLst/>
                      </a:pPr>
                      <a:r>
                        <a:rPr kumimoji="0" lang="en-US" sz="1600" u="none" strike="noStrike" cap="none" normalizeH="0" baseline="0" dirty="0" smtClean="0">
                          <a:ln>
                            <a:noFill/>
                          </a:ln>
                          <a:effectLst/>
                        </a:rPr>
                        <a:t>8%</a:t>
                      </a:r>
                      <a:endParaRPr kumimoji="0" lang="en-US" sz="1600" b="1" i="0" u="none" strike="noStrike" cap="none" normalizeH="0" baseline="0" dirty="0" smtClean="0">
                        <a:ln>
                          <a:noFill/>
                        </a:ln>
                        <a:solidFill>
                          <a:schemeClr val="tx1"/>
                        </a:solidFill>
                        <a:effectLst/>
                        <a:latin typeface="Arial" charset="0"/>
                      </a:endParaRPr>
                    </a:p>
                  </a:txBody>
                  <a:tcPr anchor="ctr" horzOverflow="overflow"/>
                </a:tc>
              </a:tr>
              <a:tr h="487363">
                <a:tc>
                  <a:txBody>
                    <a:bodyPr/>
                    <a:lstStyle/>
                    <a:p>
                      <a:pPr marL="0" marR="0" lvl="0" indent="0" algn="l" defTabSz="914400" rtl="0" eaLnBrk="1" fontAlgn="ctr" latinLnBrk="0" hangingPunct="1">
                        <a:lnSpc>
                          <a:spcPct val="125000"/>
                        </a:lnSpc>
                        <a:spcBef>
                          <a:spcPct val="20000"/>
                        </a:spcBef>
                        <a:spcAft>
                          <a:spcPct val="0"/>
                        </a:spcAft>
                        <a:buClrTx/>
                        <a:buSzTx/>
                        <a:buFontTx/>
                        <a:buNone/>
                        <a:tabLst/>
                      </a:pPr>
                      <a:r>
                        <a:rPr kumimoji="0" lang="en-US" sz="1400" u="none" strike="noStrike" cap="none" normalizeH="0" baseline="0" dirty="0" smtClean="0">
                          <a:ln>
                            <a:noFill/>
                          </a:ln>
                          <a:effectLst/>
                        </a:rPr>
                        <a:t>Total size / value of MF industry  (Rs. </a:t>
                      </a:r>
                      <a:r>
                        <a:rPr kumimoji="0" lang="en-US" sz="1400" u="none" strike="noStrike" cap="none" normalizeH="0" baseline="0" dirty="0" smtClean="0">
                          <a:ln>
                            <a:noFill/>
                          </a:ln>
                          <a:effectLst/>
                        </a:rPr>
                        <a:t>1000 core)</a:t>
                      </a:r>
                      <a:endParaRPr kumimoji="0" lang="en-US" sz="2400" b="0"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ctr" latinLnBrk="0" hangingPunct="1">
                        <a:lnSpc>
                          <a:spcPct val="125000"/>
                        </a:lnSpc>
                        <a:spcBef>
                          <a:spcPct val="20000"/>
                        </a:spcBef>
                        <a:spcAft>
                          <a:spcPct val="0"/>
                        </a:spcAft>
                        <a:buClrTx/>
                        <a:buSzTx/>
                        <a:buFontTx/>
                        <a:buNone/>
                        <a:tabLst/>
                      </a:pPr>
                      <a:r>
                        <a:rPr kumimoji="0" lang="en-US" sz="1600" u="none" strike="noStrike" cap="none" normalizeH="0" baseline="0" dirty="0" smtClean="0">
                          <a:ln>
                            <a:noFill/>
                          </a:ln>
                          <a:effectLst/>
                        </a:rPr>
                        <a:t>&gt; 929</a:t>
                      </a:r>
                      <a:endParaRPr kumimoji="0" lang="en-US" sz="1600" b="1" i="0" u="none" strike="noStrike" cap="none" normalizeH="0" baseline="0" dirty="0" smtClean="0">
                        <a:ln>
                          <a:noFill/>
                        </a:ln>
                        <a:solidFill>
                          <a:schemeClr val="tx1"/>
                        </a:solidFill>
                        <a:effectLst/>
                        <a:latin typeface="Arial" charset="0"/>
                      </a:endParaRPr>
                    </a:p>
                  </a:txBody>
                  <a:tcPr anchor="ctr" horzOverflow="overflow"/>
                </a:tc>
                <a:tc>
                  <a:txBody>
                    <a:bodyPr/>
                    <a:lstStyle/>
                    <a:p>
                      <a:pPr marL="0" marR="0" lvl="0" indent="0" algn="ctr" defTabSz="914400" rtl="0" eaLnBrk="1" fontAlgn="ctr" latinLnBrk="0" hangingPunct="1">
                        <a:lnSpc>
                          <a:spcPct val="125000"/>
                        </a:lnSpc>
                        <a:spcBef>
                          <a:spcPct val="50000"/>
                        </a:spcBef>
                        <a:spcAft>
                          <a:spcPct val="0"/>
                        </a:spcAft>
                        <a:buClrTx/>
                        <a:buSzTx/>
                        <a:buFontTx/>
                        <a:buNone/>
                        <a:tabLst/>
                      </a:pPr>
                      <a:r>
                        <a:rPr kumimoji="0" lang="en-US" sz="1600" u="none" strike="noStrike" cap="none" normalizeH="0" baseline="0" dirty="0" smtClean="0">
                          <a:ln>
                            <a:noFill/>
                          </a:ln>
                          <a:effectLst/>
                        </a:rPr>
                        <a:t>&gt; </a:t>
                      </a:r>
                      <a:r>
                        <a:rPr kumimoji="0" lang="en-US" sz="1600" u="none" strike="noStrike" cap="none" normalizeH="0" baseline="0" dirty="0" smtClean="0">
                          <a:ln>
                            <a:noFill/>
                          </a:ln>
                          <a:effectLst/>
                        </a:rPr>
                        <a:t>10.87 </a:t>
                      </a:r>
                      <a:endParaRPr kumimoji="0" lang="en-US" sz="1600" b="1" i="0" u="none" strike="noStrike" cap="none" normalizeH="0" baseline="0" dirty="0" smtClean="0">
                        <a:ln>
                          <a:noFill/>
                        </a:ln>
                        <a:solidFill>
                          <a:schemeClr val="tx1"/>
                        </a:solidFill>
                        <a:effectLst/>
                        <a:latin typeface="Arial" charset="0"/>
                        <a:cs typeface="Arial" charset="0"/>
                      </a:endParaRPr>
                    </a:p>
                  </a:txBody>
                  <a:tcPr anchor="ctr" horzOverflow="overflow"/>
                </a:tc>
              </a:tr>
            </a:tbl>
          </a:graphicData>
        </a:graphic>
      </p:graphicFrame>
      <p:sp>
        <p:nvSpPr>
          <p:cNvPr id="19" name="Text Box 28"/>
          <p:cNvSpPr txBox="1">
            <a:spLocks noChangeArrowheads="1"/>
          </p:cNvSpPr>
          <p:nvPr/>
        </p:nvSpPr>
        <p:spPr bwMode="auto">
          <a:xfrm>
            <a:off x="762000" y="4191000"/>
            <a:ext cx="7848600" cy="1785104"/>
          </a:xfrm>
          <a:prstGeom prst="rect">
            <a:avLst/>
          </a:prstGeom>
          <a:solidFill>
            <a:schemeClr val="tx2">
              <a:lumMod val="60000"/>
              <a:lumOff val="40000"/>
            </a:schemeClr>
          </a:solidFill>
          <a:ln w="9525">
            <a:noFill/>
            <a:miter lim="800000"/>
            <a:headEnd/>
            <a:tailEnd/>
          </a:ln>
        </p:spPr>
        <p:txBody>
          <a:bodyPr>
            <a:spAutoFit/>
          </a:bodyPr>
          <a:lstStyle/>
          <a:p>
            <a:pPr algn="ctr">
              <a:spcBef>
                <a:spcPct val="50000"/>
              </a:spcBef>
              <a:buFont typeface="Wingdings" pitchFamily="2" charset="2"/>
              <a:buNone/>
            </a:pPr>
            <a:r>
              <a:rPr lang="en-US" sz="4400" b="1" dirty="0" smtClean="0">
                <a:solidFill>
                  <a:schemeClr val="bg1"/>
                </a:solidFill>
              </a:rPr>
              <a:t>MUTUAL FUND  </a:t>
            </a:r>
          </a:p>
          <a:p>
            <a:pPr algn="ctr">
              <a:spcBef>
                <a:spcPct val="50000"/>
              </a:spcBef>
              <a:buFont typeface="Wingdings" pitchFamily="2" charset="2"/>
              <a:buNone/>
            </a:pPr>
            <a:r>
              <a:rPr lang="en-US" sz="4400" b="1" dirty="0" smtClean="0">
                <a:solidFill>
                  <a:schemeClr val="bg1"/>
                </a:solidFill>
              </a:rPr>
              <a:t>BEST INVESTING OPTION</a:t>
            </a:r>
            <a:endParaRPr lang="en-US" sz="4400" b="1" dirty="0">
              <a:solidFill>
                <a:schemeClr val="bg1"/>
              </a:solidFill>
            </a:endParaRPr>
          </a:p>
        </p:txBody>
      </p:sp>
      <p:pic>
        <p:nvPicPr>
          <p:cNvPr id="23" name="Picture 22" descr="Untitled-2.jpg"/>
          <p:cNvPicPr>
            <a:picLocks noChangeAspect="1"/>
          </p:cNvPicPr>
          <p:nvPr/>
        </p:nvPicPr>
        <p:blipFill>
          <a:blip r:embed="rId4" cstate="print"/>
          <a:stretch>
            <a:fillRect/>
          </a:stretch>
        </p:blipFill>
        <p:spPr>
          <a:xfrm>
            <a:off x="0" y="6400800"/>
            <a:ext cx="6648450" cy="457200"/>
          </a:xfrm>
          <a:prstGeom prst="rect">
            <a:avLst/>
          </a:prstGeom>
        </p:spPr>
      </p:pic>
    </p:spTree>
  </p:cSld>
  <p:clrMapOvr>
    <a:masterClrMapping/>
  </p:clrMapOvr>
  <p:transition spd="med" advClick="0">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4)">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srcRect/>
          <a:stretch>
            <a:fillRect/>
          </a:stretch>
        </p:blipFill>
        <p:spPr bwMode="auto">
          <a:xfrm>
            <a:off x="6629400" y="5988169"/>
            <a:ext cx="2514600" cy="869831"/>
          </a:xfrm>
          <a:prstGeom prst="rect">
            <a:avLst/>
          </a:prstGeom>
          <a:noFill/>
          <a:ln w="9525">
            <a:noFill/>
            <a:miter lim="800000"/>
            <a:headEnd/>
            <a:tailEnd/>
          </a:ln>
          <a:effectLst/>
        </p:spPr>
      </p:pic>
      <p:sp>
        <p:nvSpPr>
          <p:cNvPr id="24" name="Title 1"/>
          <p:cNvSpPr txBox="1">
            <a:spLocks/>
          </p:cNvSpPr>
          <p:nvPr/>
        </p:nvSpPr>
        <p:spPr>
          <a:xfrm>
            <a:off x="533400" y="152400"/>
            <a:ext cx="8297069" cy="4663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mn-lt"/>
              </a:rPr>
              <a:t>THE FORMULA FOR CREATING WEALTH</a:t>
            </a:r>
          </a:p>
        </p:txBody>
      </p:sp>
      <p:graphicFrame>
        <p:nvGraphicFramePr>
          <p:cNvPr id="26" name="Diagram 25"/>
          <p:cNvGraphicFramePr/>
          <p:nvPr>
            <p:extLst>
              <p:ext uri="{D42A27DB-BD31-4B8C-83A1-F6EECF244321}">
                <p14:modId xmlns="" xmlns:p14="http://schemas.microsoft.com/office/powerpoint/2010/main" val="685691806"/>
              </p:ext>
            </p:extLst>
          </p:nvPr>
        </p:nvGraphicFramePr>
        <p:xfrm>
          <a:off x="533400" y="3155950"/>
          <a:ext cx="8229600" cy="1492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762000" y="5410200"/>
            <a:ext cx="8001000" cy="646331"/>
          </a:xfrm>
          <a:prstGeom prst="rect">
            <a:avLst/>
          </a:prstGeom>
          <a:noFill/>
        </p:spPr>
        <p:txBody>
          <a:bodyPr wrap="square" rtlCol="0">
            <a:spAutoFit/>
          </a:bodyPr>
          <a:lstStyle/>
          <a:p>
            <a:r>
              <a:rPr lang="en-US" b="1" dirty="0" smtClean="0"/>
              <a:t>Example: </a:t>
            </a:r>
            <a:r>
              <a:rPr lang="en-US" dirty="0" smtClean="0"/>
              <a:t> </a:t>
            </a:r>
            <a:r>
              <a:rPr lang="en-US" dirty="0" smtClean="0"/>
              <a:t>If you invest 2000 per month for 25 </a:t>
            </a:r>
            <a:r>
              <a:rPr lang="en-US" dirty="0" smtClean="0"/>
              <a:t>years ,your </a:t>
            </a:r>
            <a:r>
              <a:rPr lang="en-US" dirty="0" smtClean="0"/>
              <a:t>total corpus after 25 yrs is 1.35 </a:t>
            </a:r>
            <a:r>
              <a:rPr lang="en-US" dirty="0" err="1" smtClean="0"/>
              <a:t>cr</a:t>
            </a:r>
            <a:r>
              <a:rPr lang="en-US" dirty="0" smtClean="0"/>
              <a:t> </a:t>
            </a:r>
            <a:endParaRPr lang="en-US" dirty="0"/>
          </a:p>
        </p:txBody>
      </p:sp>
      <p:pic>
        <p:nvPicPr>
          <p:cNvPr id="1026" name="Picture 2"/>
          <p:cNvPicPr>
            <a:picLocks noChangeAspect="1" noChangeArrowheads="1"/>
          </p:cNvPicPr>
          <p:nvPr/>
        </p:nvPicPr>
        <p:blipFill>
          <a:blip r:embed="rId9" cstate="print"/>
          <a:srcRect/>
          <a:stretch>
            <a:fillRect/>
          </a:stretch>
        </p:blipFill>
        <p:spPr bwMode="auto">
          <a:xfrm>
            <a:off x="2743200" y="1295400"/>
            <a:ext cx="1395413" cy="1347295"/>
          </a:xfrm>
          <a:prstGeom prst="rect">
            <a:avLst/>
          </a:prstGeom>
          <a:noFill/>
          <a:ln w="9525">
            <a:noFill/>
            <a:miter lim="800000"/>
            <a:headEnd/>
            <a:tailEnd/>
          </a:ln>
        </p:spPr>
      </p:pic>
      <p:sp>
        <p:nvSpPr>
          <p:cNvPr id="18" name="AutoShape 2"/>
          <p:cNvSpPr>
            <a:spLocks noChangeArrowheads="1"/>
          </p:cNvSpPr>
          <p:nvPr/>
        </p:nvSpPr>
        <p:spPr bwMode="auto">
          <a:xfrm>
            <a:off x="2057400" y="1860550"/>
            <a:ext cx="609600" cy="431800"/>
          </a:xfrm>
          <a:prstGeom prst="plus">
            <a:avLst>
              <a:gd name="adj" fmla="val 37690"/>
            </a:avLst>
          </a:prstGeom>
          <a:solidFill>
            <a:srgbClr val="000000"/>
          </a:solidFill>
          <a:ln w="9360">
            <a:solidFill>
              <a:srgbClr val="000000"/>
            </a:solidFill>
            <a:miter lim="800000"/>
            <a:headEnd/>
            <a:tailEnd/>
          </a:ln>
        </p:spPr>
        <p:txBody>
          <a:bodyPr wrap="none" anchor="ctr"/>
          <a:lstStyle/>
          <a:p>
            <a:endParaRPr lang="en-US" i="1" dirty="0"/>
          </a:p>
        </p:txBody>
      </p:sp>
      <p:grpSp>
        <p:nvGrpSpPr>
          <p:cNvPr id="19" name="Group 7"/>
          <p:cNvGrpSpPr>
            <a:grpSpLocks/>
          </p:cNvGrpSpPr>
          <p:nvPr/>
        </p:nvGrpSpPr>
        <p:grpSpPr bwMode="auto">
          <a:xfrm>
            <a:off x="6553200" y="1925320"/>
            <a:ext cx="551220" cy="208280"/>
            <a:chOff x="3648" y="1600"/>
            <a:chExt cx="527" cy="287"/>
          </a:xfrm>
        </p:grpSpPr>
        <p:sp>
          <p:nvSpPr>
            <p:cNvPr id="21" name="Rectangle 8"/>
            <p:cNvSpPr>
              <a:spLocks noChangeArrowheads="1"/>
            </p:cNvSpPr>
            <p:nvPr/>
          </p:nvSpPr>
          <p:spPr bwMode="auto">
            <a:xfrm>
              <a:off x="3648" y="1600"/>
              <a:ext cx="528" cy="96"/>
            </a:xfrm>
            <a:prstGeom prst="rect">
              <a:avLst/>
            </a:prstGeom>
            <a:solidFill>
              <a:srgbClr val="000000"/>
            </a:solidFill>
            <a:ln w="9360">
              <a:solidFill>
                <a:srgbClr val="000000"/>
              </a:solidFill>
              <a:miter lim="800000"/>
              <a:headEnd/>
              <a:tailEnd/>
            </a:ln>
          </p:spPr>
          <p:txBody>
            <a:bodyPr wrap="none" anchor="ctr"/>
            <a:lstStyle/>
            <a:p>
              <a:endParaRPr lang="en-US"/>
            </a:p>
          </p:txBody>
        </p:sp>
        <p:sp>
          <p:nvSpPr>
            <p:cNvPr id="23" name="Rectangle 9"/>
            <p:cNvSpPr>
              <a:spLocks noChangeArrowheads="1"/>
            </p:cNvSpPr>
            <p:nvPr/>
          </p:nvSpPr>
          <p:spPr bwMode="auto">
            <a:xfrm>
              <a:off x="3648" y="1792"/>
              <a:ext cx="528" cy="96"/>
            </a:xfrm>
            <a:prstGeom prst="rect">
              <a:avLst/>
            </a:prstGeom>
            <a:solidFill>
              <a:srgbClr val="000000"/>
            </a:solidFill>
            <a:ln w="9360">
              <a:solidFill>
                <a:srgbClr val="000000"/>
              </a:solidFill>
              <a:miter lim="800000"/>
              <a:headEnd/>
              <a:tailEnd/>
            </a:ln>
          </p:spPr>
          <p:txBody>
            <a:bodyPr wrap="none" anchor="ctr"/>
            <a:lstStyle/>
            <a:p>
              <a:endParaRPr lang="en-US"/>
            </a:p>
          </p:txBody>
        </p:sp>
      </p:grpSp>
      <p:sp>
        <p:nvSpPr>
          <p:cNvPr id="25" name="AutoShape 2"/>
          <p:cNvSpPr>
            <a:spLocks noChangeArrowheads="1"/>
          </p:cNvSpPr>
          <p:nvPr/>
        </p:nvSpPr>
        <p:spPr bwMode="auto">
          <a:xfrm>
            <a:off x="4267200" y="1784350"/>
            <a:ext cx="609600" cy="431800"/>
          </a:xfrm>
          <a:prstGeom prst="plus">
            <a:avLst>
              <a:gd name="adj" fmla="val 37690"/>
            </a:avLst>
          </a:prstGeom>
          <a:solidFill>
            <a:srgbClr val="000000"/>
          </a:solidFill>
          <a:ln w="9360">
            <a:solidFill>
              <a:srgbClr val="000000"/>
            </a:solidFill>
            <a:miter lim="800000"/>
            <a:headEnd/>
            <a:tailEnd/>
          </a:ln>
        </p:spPr>
        <p:txBody>
          <a:bodyPr wrap="none" anchor="ctr"/>
          <a:lstStyle/>
          <a:p>
            <a:endParaRPr lang="en-US" i="1" dirty="0"/>
          </a:p>
        </p:txBody>
      </p:sp>
      <p:pic>
        <p:nvPicPr>
          <p:cNvPr id="27" name="Picture 26" descr="Clock (1).png"/>
          <p:cNvPicPr>
            <a:picLocks noChangeAspect="1"/>
          </p:cNvPicPr>
          <p:nvPr/>
        </p:nvPicPr>
        <p:blipFill>
          <a:blip r:embed="rId10" cstate="print"/>
          <a:stretch>
            <a:fillRect/>
          </a:stretch>
        </p:blipFill>
        <p:spPr>
          <a:xfrm>
            <a:off x="609600" y="1295400"/>
            <a:ext cx="1295400" cy="1295400"/>
          </a:xfrm>
          <a:prstGeom prst="rect">
            <a:avLst/>
          </a:prstGeom>
        </p:spPr>
      </p:pic>
      <p:pic>
        <p:nvPicPr>
          <p:cNvPr id="29" name="Picture 28" descr="headline_coins.png"/>
          <p:cNvPicPr>
            <a:picLocks noChangeAspect="1"/>
          </p:cNvPicPr>
          <p:nvPr/>
        </p:nvPicPr>
        <p:blipFill>
          <a:blip r:embed="rId11" cstate="print"/>
          <a:stretch>
            <a:fillRect/>
          </a:stretch>
        </p:blipFill>
        <p:spPr>
          <a:xfrm>
            <a:off x="7162800" y="1295400"/>
            <a:ext cx="1600200" cy="1371600"/>
          </a:xfrm>
          <a:prstGeom prst="rect">
            <a:avLst/>
          </a:prstGeom>
        </p:spPr>
      </p:pic>
      <p:pic>
        <p:nvPicPr>
          <p:cNvPr id="30" name="Picture 29" descr="TelemetIQ-Port-Sector-Charts-template.jpg"/>
          <p:cNvPicPr>
            <a:picLocks noChangeAspect="1"/>
          </p:cNvPicPr>
          <p:nvPr/>
        </p:nvPicPr>
        <p:blipFill>
          <a:blip r:embed="rId12" cstate="print"/>
          <a:stretch>
            <a:fillRect/>
          </a:stretch>
        </p:blipFill>
        <p:spPr>
          <a:xfrm>
            <a:off x="4953000" y="1447800"/>
            <a:ext cx="1682162" cy="1066800"/>
          </a:xfrm>
          <a:prstGeom prst="rect">
            <a:avLst/>
          </a:prstGeom>
        </p:spPr>
      </p:pic>
      <p:pic>
        <p:nvPicPr>
          <p:cNvPr id="32" name="Picture 31" descr="Untitled-2.jpg"/>
          <p:cNvPicPr>
            <a:picLocks noChangeAspect="1"/>
          </p:cNvPicPr>
          <p:nvPr/>
        </p:nvPicPr>
        <p:blipFill>
          <a:blip r:embed="rId13" cstate="print"/>
          <a:stretch>
            <a:fillRect/>
          </a:stretch>
        </p:blipFill>
        <p:spPr>
          <a:xfrm>
            <a:off x="0" y="6400800"/>
            <a:ext cx="6648450" cy="457200"/>
          </a:xfrm>
          <a:prstGeom prst="rect">
            <a:avLst/>
          </a:prstGeom>
        </p:spPr>
      </p:pic>
    </p:spTree>
  </p:cSld>
  <p:clrMapOvr>
    <a:masterClrMapping/>
  </p:clrMapOvr>
  <p:transition spd="med" advClick="0">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grpId="0" nodeType="afterEffect">
                                  <p:stCondLst>
                                    <p:cond delay="1000"/>
                                  </p:stCondLst>
                                  <p:childTnLst>
                                    <p:set>
                                      <p:cBhvr additive="repl">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1000"/>
                            </p:stCondLst>
                            <p:childTnLst>
                              <p:par>
                                <p:cTn id="8" presetID="1" presetClass="entr" fill="hold" grpId="0" nodeType="afterEffect">
                                  <p:stCondLst>
                                    <p:cond delay="1000"/>
                                  </p:stCondLst>
                                  <p:childTnLst>
                                    <p:set>
                                      <p:cBhvr additive="repl">
                                        <p:cTn id="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4" descr="C:\Documents and Settings\User\Desktop\mono.png"/>
          <p:cNvPicPr>
            <a:picLocks noChangeAspect="1" noChangeArrowheads="1"/>
          </p:cNvPicPr>
          <p:nvPr/>
        </p:nvPicPr>
        <p:blipFill>
          <a:blip r:embed="rId3" cstate="print"/>
          <a:srcRect/>
          <a:stretch>
            <a:fillRect/>
          </a:stretch>
        </p:blipFill>
        <p:spPr bwMode="auto">
          <a:xfrm>
            <a:off x="609600" y="2438400"/>
            <a:ext cx="2991638" cy="1487021"/>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5988169"/>
            <a:ext cx="2514600" cy="869831"/>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srcRect/>
          <a:stretch>
            <a:fillRect/>
          </a:stretch>
        </p:blipFill>
        <p:spPr bwMode="auto">
          <a:xfrm>
            <a:off x="4114800" y="1085850"/>
            <a:ext cx="4800600" cy="3400425"/>
          </a:xfrm>
          <a:prstGeom prst="rect">
            <a:avLst/>
          </a:prstGeom>
          <a:noFill/>
          <a:ln w="9525">
            <a:noFill/>
            <a:miter lim="800000"/>
            <a:headEnd/>
            <a:tailEnd/>
          </a:ln>
        </p:spPr>
      </p:pic>
      <p:sp>
        <p:nvSpPr>
          <p:cNvPr id="8" name="Title 1"/>
          <p:cNvSpPr txBox="1">
            <a:spLocks/>
          </p:cNvSpPr>
          <p:nvPr/>
        </p:nvSpPr>
        <p:spPr>
          <a:xfrm>
            <a:off x="533400" y="152400"/>
            <a:ext cx="8297069" cy="4663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mn-lt"/>
              </a:rPr>
              <a:t>ANY QUESTIONS</a:t>
            </a:r>
            <a:endParaRPr lang="en-US" sz="2800" dirty="0" smtClean="0">
              <a:solidFill>
                <a:schemeClr val="bg1"/>
              </a:solidFill>
              <a:latin typeface="+mn-lt"/>
            </a:endParaRPr>
          </a:p>
        </p:txBody>
      </p:sp>
      <p:sp>
        <p:nvSpPr>
          <p:cNvPr id="9" name="Text Box 16"/>
          <p:cNvSpPr txBox="1">
            <a:spLocks noChangeArrowheads="1"/>
          </p:cNvSpPr>
          <p:nvPr/>
        </p:nvSpPr>
        <p:spPr bwMode="auto">
          <a:xfrm>
            <a:off x="990600" y="4876800"/>
            <a:ext cx="7391400" cy="729753"/>
          </a:xfrm>
          <a:prstGeom prst="rect">
            <a:avLst/>
          </a:prstGeom>
          <a:noFill/>
          <a:ln w="9525">
            <a:noFill/>
            <a:round/>
            <a:headEnd/>
            <a:tailEnd/>
          </a:ln>
        </p:spPr>
        <p:txBody>
          <a:bodyPr wrap="square" lIns="90000" tIns="46800" rIns="90000" bIns="46800">
            <a:spAutoFit/>
          </a:bodyPr>
          <a:lstStyle/>
          <a:p>
            <a:pPr algn="ctr">
              <a:lnSpc>
                <a:spcPct val="200000"/>
              </a:lnSpc>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400" dirty="0" smtClean="0">
                <a:solidFill>
                  <a:srgbClr val="0070C0"/>
                </a:solidFill>
              </a:rPr>
              <a:t>MAKE YOUR MONEY WORK HARD FOR YOU</a:t>
            </a:r>
            <a:endParaRPr lang="en-IN" sz="2400" dirty="0">
              <a:solidFill>
                <a:srgbClr val="0070C0"/>
              </a:solidFill>
            </a:endParaRPr>
          </a:p>
        </p:txBody>
      </p:sp>
      <p:pic>
        <p:nvPicPr>
          <p:cNvPr id="10" name="Picture 9" descr="Untitled-2.jpg"/>
          <p:cNvPicPr>
            <a:picLocks noChangeAspect="1"/>
          </p:cNvPicPr>
          <p:nvPr/>
        </p:nvPicPr>
        <p:blipFill>
          <a:blip r:embed="rId6" cstate="print"/>
          <a:stretch>
            <a:fillRect/>
          </a:stretch>
        </p:blipFill>
        <p:spPr>
          <a:xfrm>
            <a:off x="0" y="6400800"/>
            <a:ext cx="664845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afterEffect">
                                  <p:stCondLst>
                                    <p:cond delay="2000"/>
                                  </p:stCondLst>
                                  <p:childTnLst>
                                    <p:set>
                                      <p:cBhvr additive="repl">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727" y="729125"/>
            <a:ext cx="3251029" cy="637790"/>
          </a:xfrm>
          <a:prstGeom prst="rect">
            <a:avLst/>
          </a:prstGeom>
          <a:noFill/>
        </p:spPr>
        <p:txBody>
          <a:bodyPr wrap="square" lIns="82982" tIns="41491" rIns="82982" bIns="41491" rtlCol="0">
            <a:spAutoFit/>
          </a:bodyPr>
          <a:lstStyle/>
          <a:p>
            <a:r>
              <a:rPr lang="en-US" sz="3600" dirty="0">
                <a:solidFill>
                  <a:prstClr val="black">
                    <a:lumMod val="65000"/>
                    <a:lumOff val="35000"/>
                  </a:prstClr>
                </a:solidFill>
                <a:cs typeface="Arial BOLD" panose="020B0704020202020204" pitchFamily="34" charset="0"/>
              </a:rPr>
              <a:t>CONTACT </a:t>
            </a:r>
            <a:r>
              <a:rPr lang="en-US" sz="3600" dirty="0">
                <a:solidFill>
                  <a:srgbClr val="FFB901"/>
                </a:solidFill>
                <a:cs typeface="Arial BOLD" panose="020B0704020202020204" pitchFamily="34" charset="0"/>
              </a:rPr>
              <a:t>US</a:t>
            </a:r>
          </a:p>
        </p:txBody>
      </p:sp>
      <p:sp>
        <p:nvSpPr>
          <p:cNvPr id="6" name="Rectangle 5"/>
          <p:cNvSpPr/>
          <p:nvPr/>
        </p:nvSpPr>
        <p:spPr>
          <a:xfrm>
            <a:off x="240" y="798290"/>
            <a:ext cx="522487" cy="508000"/>
          </a:xfrm>
          <a:prstGeom prst="rect">
            <a:avLst/>
          </a:prstGeom>
          <a:solidFill>
            <a:srgbClr val="FFB901"/>
          </a:solidFill>
          <a:ln>
            <a:noFill/>
          </a:ln>
          <a:effectLst/>
        </p:spPr>
        <p:style>
          <a:lnRef idx="1">
            <a:schemeClr val="accent1"/>
          </a:lnRef>
          <a:fillRef idx="3">
            <a:schemeClr val="accent1"/>
          </a:fillRef>
          <a:effectRef idx="2">
            <a:schemeClr val="accent1"/>
          </a:effectRef>
          <a:fontRef idx="minor">
            <a:schemeClr val="lt1"/>
          </a:fontRef>
        </p:style>
        <p:txBody>
          <a:bodyPr lIns="82982" tIns="41491" rIns="82982" bIns="41491" rtlCol="0" anchor="ctr"/>
          <a:lstStyle/>
          <a:p>
            <a:pPr algn="ctr"/>
            <a:endParaRPr lang="en-US" dirty="0">
              <a:solidFill>
                <a:prstClr val="white"/>
              </a:solidFill>
            </a:endParaRPr>
          </a:p>
        </p:txBody>
      </p:sp>
      <p:sp>
        <p:nvSpPr>
          <p:cNvPr id="7" name="TextBox 6"/>
          <p:cNvSpPr txBox="1"/>
          <p:nvPr/>
        </p:nvSpPr>
        <p:spPr>
          <a:xfrm>
            <a:off x="3875350" y="1128395"/>
            <a:ext cx="5166814" cy="1191788"/>
          </a:xfrm>
          <a:prstGeom prst="rect">
            <a:avLst/>
          </a:prstGeom>
          <a:noFill/>
        </p:spPr>
        <p:txBody>
          <a:bodyPr wrap="square" lIns="82982" tIns="41491" rIns="82982" bIns="41491" rtlCol="0">
            <a:spAutoFit/>
          </a:bodyPr>
          <a:lstStyle/>
          <a:p>
            <a:r>
              <a:rPr lang="en-US" dirty="0">
                <a:solidFill>
                  <a:prstClr val="black">
                    <a:lumMod val="75000"/>
                    <a:lumOff val="25000"/>
                  </a:prstClr>
                </a:solidFill>
              </a:rPr>
              <a:t>Thank you for your interest in </a:t>
            </a:r>
            <a:r>
              <a:rPr lang="en-US" dirty="0" err="1">
                <a:solidFill>
                  <a:prstClr val="black">
                    <a:lumMod val="75000"/>
                    <a:lumOff val="25000"/>
                  </a:prstClr>
                </a:solidFill>
              </a:rPr>
              <a:t>Cognus</a:t>
            </a:r>
            <a:r>
              <a:rPr lang="en-US" dirty="0">
                <a:solidFill>
                  <a:prstClr val="black">
                    <a:lumMod val="75000"/>
                    <a:lumOff val="25000"/>
                  </a:prstClr>
                </a:solidFill>
              </a:rPr>
              <a:t> </a:t>
            </a:r>
            <a:r>
              <a:rPr lang="en-US" dirty="0" smtClean="0">
                <a:solidFill>
                  <a:prstClr val="black">
                    <a:lumMod val="75000"/>
                    <a:lumOff val="25000"/>
                  </a:prstClr>
                </a:solidFill>
              </a:rPr>
              <a:t>Capital Invest services</a:t>
            </a:r>
            <a:r>
              <a:rPr lang="en-US" dirty="0">
                <a:solidFill>
                  <a:prstClr val="black">
                    <a:lumMod val="75000"/>
                    <a:lumOff val="25000"/>
                  </a:prstClr>
                </a:solidFill>
              </a:rPr>
              <a:t>. Please provide the following information about your </a:t>
            </a:r>
            <a:r>
              <a:rPr lang="en-US" dirty="0" smtClean="0">
                <a:solidFill>
                  <a:prstClr val="black">
                    <a:lumMod val="75000"/>
                    <a:lumOff val="25000"/>
                  </a:prstClr>
                </a:solidFill>
              </a:rPr>
              <a:t>financial </a:t>
            </a:r>
            <a:r>
              <a:rPr lang="en-US" dirty="0">
                <a:solidFill>
                  <a:prstClr val="black">
                    <a:lumMod val="75000"/>
                    <a:lumOff val="25000"/>
                  </a:prstClr>
                </a:solidFill>
              </a:rPr>
              <a:t>needs to help us serve you better.</a:t>
            </a:r>
          </a:p>
        </p:txBody>
      </p:sp>
      <p:sp>
        <p:nvSpPr>
          <p:cNvPr id="8" name="TextBox 7"/>
          <p:cNvSpPr txBox="1"/>
          <p:nvPr/>
        </p:nvSpPr>
        <p:spPr>
          <a:xfrm>
            <a:off x="3875351" y="2420640"/>
            <a:ext cx="4600787" cy="360739"/>
          </a:xfrm>
          <a:prstGeom prst="rect">
            <a:avLst/>
          </a:prstGeom>
          <a:noFill/>
        </p:spPr>
        <p:txBody>
          <a:bodyPr wrap="square" lIns="82982" tIns="41491" rIns="82982" bIns="41491" rtlCol="0">
            <a:spAutoFit/>
          </a:bodyPr>
          <a:lstStyle/>
          <a:p>
            <a:r>
              <a:rPr lang="en-US" dirty="0">
                <a:solidFill>
                  <a:prstClr val="black">
                    <a:lumMod val="75000"/>
                    <a:lumOff val="25000"/>
                  </a:prstClr>
                </a:solidFill>
              </a:rPr>
              <a:t>For more information please contact us:</a:t>
            </a:r>
          </a:p>
        </p:txBody>
      </p:sp>
      <p:sp>
        <p:nvSpPr>
          <p:cNvPr id="9" name="TextBox 8"/>
          <p:cNvSpPr txBox="1"/>
          <p:nvPr/>
        </p:nvSpPr>
        <p:spPr>
          <a:xfrm>
            <a:off x="3875350" y="3097330"/>
            <a:ext cx="4600787" cy="1219937"/>
          </a:xfrm>
          <a:prstGeom prst="rect">
            <a:avLst/>
          </a:prstGeom>
          <a:noFill/>
        </p:spPr>
        <p:txBody>
          <a:bodyPr wrap="square" lIns="82982" tIns="41491" rIns="82982" bIns="41491" rtlCol="0">
            <a:spAutoFit/>
          </a:bodyPr>
          <a:lstStyle/>
          <a:p>
            <a:r>
              <a:rPr lang="en-US" b="1" dirty="0">
                <a:solidFill>
                  <a:prstClr val="black">
                    <a:lumMod val="75000"/>
                    <a:lumOff val="25000"/>
                  </a:prstClr>
                </a:solidFill>
              </a:rPr>
              <a:t>Address:</a:t>
            </a:r>
          </a:p>
          <a:p>
            <a:r>
              <a:rPr lang="en-US" b="1" dirty="0" err="1">
                <a:solidFill>
                  <a:prstClr val="black">
                    <a:lumMod val="75000"/>
                    <a:lumOff val="25000"/>
                  </a:prstClr>
                </a:solidFill>
              </a:rPr>
              <a:t>Cognus</a:t>
            </a:r>
            <a:r>
              <a:rPr lang="en-US" b="1" dirty="0">
                <a:solidFill>
                  <a:prstClr val="black">
                    <a:lumMod val="75000"/>
                    <a:lumOff val="25000"/>
                  </a:prstClr>
                </a:solidFill>
              </a:rPr>
              <a:t> </a:t>
            </a:r>
            <a:r>
              <a:rPr lang="en-US" b="1" dirty="0" smtClean="0">
                <a:solidFill>
                  <a:prstClr val="black">
                    <a:lumMod val="75000"/>
                    <a:lumOff val="25000"/>
                  </a:prstClr>
                </a:solidFill>
              </a:rPr>
              <a:t>Capital Invest</a:t>
            </a:r>
            <a:endParaRPr lang="en-US" b="1" dirty="0">
              <a:solidFill>
                <a:prstClr val="black">
                  <a:lumMod val="75000"/>
                  <a:lumOff val="25000"/>
                </a:prstClr>
              </a:solidFill>
            </a:endParaRPr>
          </a:p>
          <a:p>
            <a:r>
              <a:rPr lang="en-US" dirty="0" smtClean="0">
                <a:solidFill>
                  <a:prstClr val="black">
                    <a:lumMod val="75000"/>
                    <a:lumOff val="25000"/>
                  </a:prstClr>
                </a:solidFill>
              </a:rPr>
              <a:t>4</a:t>
            </a:r>
            <a:r>
              <a:rPr lang="en-US" baseline="30000" dirty="0" smtClean="0">
                <a:solidFill>
                  <a:prstClr val="black">
                    <a:lumMod val="75000"/>
                    <a:lumOff val="25000"/>
                  </a:prstClr>
                </a:solidFill>
              </a:rPr>
              <a:t>th</a:t>
            </a:r>
            <a:r>
              <a:rPr lang="en-US" dirty="0" smtClean="0">
                <a:solidFill>
                  <a:prstClr val="black">
                    <a:lumMod val="75000"/>
                    <a:lumOff val="25000"/>
                  </a:prstClr>
                </a:solidFill>
              </a:rPr>
              <a:t> </a:t>
            </a:r>
            <a:r>
              <a:rPr lang="en-US" dirty="0">
                <a:solidFill>
                  <a:prstClr val="black">
                    <a:lumMod val="75000"/>
                    <a:lumOff val="25000"/>
                  </a:prstClr>
                </a:solidFill>
              </a:rPr>
              <a:t>Floor, Pacific Tower, Madhuban Road</a:t>
            </a:r>
          </a:p>
          <a:p>
            <a:r>
              <a:rPr lang="en-US" dirty="0">
                <a:solidFill>
                  <a:prstClr val="black">
                    <a:lumMod val="75000"/>
                    <a:lumOff val="25000"/>
                  </a:prstClr>
                </a:solidFill>
              </a:rPr>
              <a:t>Udaipur, India</a:t>
            </a:r>
          </a:p>
        </p:txBody>
      </p:sp>
      <p:sp>
        <p:nvSpPr>
          <p:cNvPr id="10" name="TextBox 9"/>
          <p:cNvSpPr txBox="1"/>
          <p:nvPr/>
        </p:nvSpPr>
        <p:spPr>
          <a:xfrm>
            <a:off x="3875350" y="4543462"/>
            <a:ext cx="4344534" cy="942938"/>
          </a:xfrm>
          <a:prstGeom prst="rect">
            <a:avLst/>
          </a:prstGeom>
          <a:noFill/>
        </p:spPr>
        <p:txBody>
          <a:bodyPr wrap="square" lIns="82982" tIns="41491" rIns="82982" bIns="41491" rtlCol="0">
            <a:spAutoFit/>
          </a:bodyPr>
          <a:lstStyle/>
          <a:p>
            <a:r>
              <a:rPr lang="en-US" b="1" dirty="0">
                <a:solidFill>
                  <a:prstClr val="black">
                    <a:lumMod val="75000"/>
                    <a:lumOff val="25000"/>
                  </a:prstClr>
                </a:solidFill>
              </a:rPr>
              <a:t>Phone:</a:t>
            </a:r>
            <a:r>
              <a:rPr lang="en-US" dirty="0">
                <a:solidFill>
                  <a:prstClr val="black">
                    <a:lumMod val="75000"/>
                    <a:lumOff val="25000"/>
                  </a:prstClr>
                </a:solidFill>
              </a:rPr>
              <a:t> </a:t>
            </a:r>
            <a:r>
              <a:rPr lang="en-US" dirty="0" smtClean="0">
                <a:solidFill>
                  <a:prstClr val="black">
                    <a:lumMod val="75000"/>
                    <a:lumOff val="25000"/>
                  </a:prstClr>
                </a:solidFill>
              </a:rPr>
              <a:t>0</a:t>
            </a:r>
            <a:r>
              <a:rPr lang="en-US" dirty="0" smtClean="0">
                <a:solidFill>
                  <a:prstClr val="black">
                    <a:lumMod val="75000"/>
                    <a:lumOff val="25000"/>
                  </a:prstClr>
                </a:solidFill>
              </a:rPr>
              <a:t>9982795333</a:t>
            </a:r>
            <a:endParaRPr lang="en-US" dirty="0">
              <a:solidFill>
                <a:prstClr val="black">
                  <a:lumMod val="75000"/>
                  <a:lumOff val="25000"/>
                </a:prstClr>
              </a:solidFill>
            </a:endParaRPr>
          </a:p>
          <a:p>
            <a:r>
              <a:rPr lang="en-US" b="1" dirty="0">
                <a:solidFill>
                  <a:prstClr val="black">
                    <a:lumMod val="75000"/>
                    <a:lumOff val="25000"/>
                  </a:prstClr>
                </a:solidFill>
              </a:rPr>
              <a:t>Email:</a:t>
            </a:r>
            <a:r>
              <a:rPr lang="en-US" dirty="0">
                <a:solidFill>
                  <a:prstClr val="black">
                    <a:lumMod val="75000"/>
                    <a:lumOff val="25000"/>
                  </a:prstClr>
                </a:solidFill>
              </a:rPr>
              <a:t> </a:t>
            </a:r>
            <a:r>
              <a:rPr lang="en-US" dirty="0" smtClean="0">
                <a:solidFill>
                  <a:prstClr val="black">
                    <a:lumMod val="75000"/>
                    <a:lumOff val="25000"/>
                  </a:prstClr>
                </a:solidFill>
              </a:rPr>
              <a:t>info@cognuscapitalinvest.com</a:t>
            </a:r>
            <a:endParaRPr lang="en-US" dirty="0">
              <a:solidFill>
                <a:prstClr val="black">
                  <a:lumMod val="75000"/>
                  <a:lumOff val="25000"/>
                </a:prstClr>
              </a:solidFill>
            </a:endParaRPr>
          </a:p>
          <a:p>
            <a:r>
              <a:rPr lang="en-US" b="1" dirty="0">
                <a:solidFill>
                  <a:prstClr val="black">
                    <a:lumMod val="75000"/>
                    <a:lumOff val="25000"/>
                  </a:prstClr>
                </a:solidFill>
              </a:rPr>
              <a:t>Website:</a:t>
            </a:r>
            <a:r>
              <a:rPr lang="en-US" dirty="0">
                <a:solidFill>
                  <a:prstClr val="black">
                    <a:lumMod val="75000"/>
                    <a:lumOff val="25000"/>
                  </a:prstClr>
                </a:solidFill>
              </a:rPr>
              <a:t> </a:t>
            </a:r>
            <a:r>
              <a:rPr lang="en-US" dirty="0" smtClean="0">
                <a:solidFill>
                  <a:prstClr val="black">
                    <a:lumMod val="75000"/>
                    <a:lumOff val="25000"/>
                  </a:prstClr>
                </a:solidFill>
              </a:rPr>
              <a:t>www.cognuscapitalinvest.com</a:t>
            </a:r>
            <a:endParaRPr lang="en-US" dirty="0">
              <a:solidFill>
                <a:prstClr val="black">
                  <a:lumMod val="75000"/>
                  <a:lumOff val="25000"/>
                </a:prstClr>
              </a:solidFill>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87" y="2286000"/>
            <a:ext cx="3566889" cy="4191000"/>
          </a:xfrm>
          <a:prstGeom prst="rect">
            <a:avLst/>
          </a:prstGeom>
        </p:spPr>
      </p:pic>
      <p:pic>
        <p:nvPicPr>
          <p:cNvPr id="11" name="Picture 2"/>
          <p:cNvPicPr>
            <a:picLocks noChangeAspect="1" noChangeArrowheads="1"/>
          </p:cNvPicPr>
          <p:nvPr/>
        </p:nvPicPr>
        <p:blipFill>
          <a:blip r:embed="rId3" cstate="print"/>
          <a:srcRect/>
          <a:stretch>
            <a:fillRect/>
          </a:stretch>
        </p:blipFill>
        <p:spPr bwMode="auto">
          <a:xfrm>
            <a:off x="6629400" y="5988169"/>
            <a:ext cx="2514600" cy="869831"/>
          </a:xfrm>
          <a:prstGeom prst="rect">
            <a:avLst/>
          </a:prstGeom>
          <a:noFill/>
          <a:ln w="9525">
            <a:noFill/>
            <a:miter lim="800000"/>
            <a:headEnd/>
            <a:tailEnd/>
          </a:ln>
          <a:effectLst/>
        </p:spPr>
      </p:pic>
      <p:pic>
        <p:nvPicPr>
          <p:cNvPr id="13" name="Picture 12" descr="Untitled-2.jpg"/>
          <p:cNvPicPr>
            <a:picLocks noChangeAspect="1"/>
          </p:cNvPicPr>
          <p:nvPr/>
        </p:nvPicPr>
        <p:blipFill>
          <a:blip r:embed="rId4" cstate="print"/>
          <a:stretch>
            <a:fillRect/>
          </a:stretch>
        </p:blipFill>
        <p:spPr>
          <a:xfrm>
            <a:off x="0" y="6400800"/>
            <a:ext cx="6648450" cy="457200"/>
          </a:xfrm>
          <a:prstGeom prst="rect">
            <a:avLst/>
          </a:prstGeom>
          <a:ln>
            <a:noFill/>
          </a:ln>
        </p:spPr>
      </p:pic>
    </p:spTree>
    <p:extLst>
      <p:ext uri="{BB962C8B-B14F-4D97-AF65-F5344CB8AC3E}">
        <p14:creationId xmlns="" xmlns:p14="http://schemas.microsoft.com/office/powerpoint/2010/main" val="582729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1085671"/>
            <a:ext cx="3886200" cy="1200329"/>
          </a:xfrm>
          <a:prstGeom prst="rect">
            <a:avLst/>
          </a:prstGeom>
          <a:noFill/>
        </p:spPr>
        <p:txBody>
          <a:bodyPr wrap="square" rtlCol="0">
            <a:spAutoFit/>
          </a:bodyPr>
          <a:lstStyle/>
          <a:p>
            <a:r>
              <a:rPr lang="en-US" b="1" dirty="0" smtClean="0">
                <a:solidFill>
                  <a:schemeClr val="tx1">
                    <a:lumMod val="75000"/>
                    <a:lumOff val="25000"/>
                  </a:schemeClr>
                </a:solidFill>
              </a:rPr>
              <a:t>Cognus capital invest is a financial advisory firm offering a broad range of services to meet the needs of our client with a unbiased approach</a:t>
            </a:r>
            <a:r>
              <a:rPr lang="en-US" dirty="0" smtClean="0">
                <a:solidFill>
                  <a:schemeClr val="tx1">
                    <a:lumMod val="75000"/>
                    <a:lumOff val="25000"/>
                  </a:schemeClr>
                </a:solidFill>
              </a:rPr>
              <a:t>.</a:t>
            </a:r>
            <a:r>
              <a:rPr lang="en-US" b="1" dirty="0" smtClean="0"/>
              <a:t>.</a:t>
            </a:r>
          </a:p>
        </p:txBody>
      </p:sp>
      <p:sp>
        <p:nvSpPr>
          <p:cNvPr id="10" name="TextBox 9"/>
          <p:cNvSpPr txBox="1"/>
          <p:nvPr/>
        </p:nvSpPr>
        <p:spPr>
          <a:xfrm>
            <a:off x="609600" y="2362200"/>
            <a:ext cx="3733800" cy="2031325"/>
          </a:xfrm>
          <a:prstGeom prst="rect">
            <a:avLst/>
          </a:prstGeom>
          <a:noFill/>
        </p:spPr>
        <p:txBody>
          <a:bodyPr wrap="square" rtlCol="0">
            <a:spAutoFit/>
          </a:bodyPr>
          <a:lstStyle/>
          <a:p>
            <a:pPr>
              <a:buFont typeface="Wingdings" pitchFamily="2" charset="2"/>
              <a:buChar char="v"/>
            </a:pPr>
            <a:r>
              <a:rPr lang="en-US" dirty="0" smtClean="0"/>
              <a:t> Tax Planning </a:t>
            </a:r>
          </a:p>
          <a:p>
            <a:pPr>
              <a:buFont typeface="Wingdings" pitchFamily="2" charset="2"/>
              <a:buChar char="v"/>
            </a:pPr>
            <a:r>
              <a:rPr lang="en-US" dirty="0" smtClean="0"/>
              <a:t> Cash management planning</a:t>
            </a:r>
          </a:p>
          <a:p>
            <a:pPr>
              <a:buFont typeface="Wingdings" pitchFamily="2" charset="2"/>
              <a:buChar char="v"/>
            </a:pPr>
            <a:r>
              <a:rPr lang="en-US" dirty="0" smtClean="0"/>
              <a:t> Short term planning</a:t>
            </a:r>
          </a:p>
          <a:p>
            <a:pPr>
              <a:buFont typeface="Wingdings" pitchFamily="2" charset="2"/>
              <a:buChar char="v"/>
            </a:pPr>
            <a:r>
              <a:rPr lang="en-US" dirty="0" smtClean="0"/>
              <a:t> Portfolio management(PMS)</a:t>
            </a:r>
          </a:p>
          <a:p>
            <a:pPr>
              <a:buFont typeface="Wingdings" pitchFamily="2" charset="2"/>
              <a:buChar char="v"/>
            </a:pPr>
            <a:r>
              <a:rPr lang="en-US" dirty="0" smtClean="0"/>
              <a:t> Corporate FD’S/ Bonds</a:t>
            </a:r>
          </a:p>
          <a:p>
            <a:pPr>
              <a:buFont typeface="Wingdings" pitchFamily="2" charset="2"/>
              <a:buChar char="v"/>
            </a:pPr>
            <a:r>
              <a:rPr lang="en-US" dirty="0" smtClean="0"/>
              <a:t> </a:t>
            </a:r>
            <a:r>
              <a:rPr lang="en-US" dirty="0" err="1" smtClean="0"/>
              <a:t>Medicliam</a:t>
            </a:r>
            <a:endParaRPr lang="en-US" dirty="0" smtClean="0"/>
          </a:p>
          <a:p>
            <a:pPr>
              <a:buFont typeface="Wingdings" pitchFamily="2" charset="2"/>
              <a:buChar char="v"/>
            </a:pPr>
            <a:r>
              <a:rPr lang="en-US" dirty="0" smtClean="0"/>
              <a:t> Term plan</a:t>
            </a:r>
          </a:p>
        </p:txBody>
      </p:sp>
      <p:pic>
        <p:nvPicPr>
          <p:cNvPr id="1026" name="Picture 2"/>
          <p:cNvPicPr>
            <a:picLocks noChangeAspect="1" noChangeArrowheads="1"/>
          </p:cNvPicPr>
          <p:nvPr/>
        </p:nvPicPr>
        <p:blipFill>
          <a:blip r:embed="rId2" cstate="print"/>
          <a:srcRect/>
          <a:stretch>
            <a:fillRect/>
          </a:stretch>
        </p:blipFill>
        <p:spPr bwMode="auto">
          <a:xfrm>
            <a:off x="6629400" y="5988169"/>
            <a:ext cx="2514600" cy="869831"/>
          </a:xfrm>
          <a:prstGeom prst="rect">
            <a:avLst/>
          </a:prstGeom>
          <a:noFill/>
          <a:ln w="9525">
            <a:noFill/>
            <a:miter lim="800000"/>
            <a:headEnd/>
            <a:tailEnd/>
          </a:ln>
          <a:effectLst/>
        </p:spPr>
      </p:pic>
      <p:sp>
        <p:nvSpPr>
          <p:cNvPr id="11" name="Title 1"/>
          <p:cNvSpPr txBox="1">
            <a:spLocks/>
          </p:cNvSpPr>
          <p:nvPr/>
        </p:nvSpPr>
        <p:spPr>
          <a:xfrm>
            <a:off x="465931" y="152400"/>
            <a:ext cx="8297069" cy="4663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mn-lt"/>
              </a:rPr>
              <a:t>ABOUT COGNUS CAPITAL INVEST</a:t>
            </a:r>
            <a:endParaRPr lang="en-US" sz="2800" dirty="0">
              <a:solidFill>
                <a:schemeClr val="bg1"/>
              </a:solidFill>
              <a:latin typeface="+mn-lt"/>
            </a:endParaRPr>
          </a:p>
        </p:txBody>
      </p:sp>
      <p:sp>
        <p:nvSpPr>
          <p:cNvPr id="7" name="TextBox 6"/>
          <p:cNvSpPr txBox="1"/>
          <p:nvPr/>
        </p:nvSpPr>
        <p:spPr>
          <a:xfrm>
            <a:off x="762000" y="5334000"/>
            <a:ext cx="3886200" cy="1200329"/>
          </a:xfrm>
          <a:prstGeom prst="rect">
            <a:avLst/>
          </a:prstGeom>
          <a:noFill/>
        </p:spPr>
        <p:txBody>
          <a:bodyPr wrap="square" rtlCol="0">
            <a:spAutoFit/>
          </a:bodyPr>
          <a:lstStyle/>
          <a:p>
            <a:pPr>
              <a:buFont typeface="Wingdings" pitchFamily="2" charset="2"/>
              <a:buChar char="q"/>
            </a:pPr>
            <a:r>
              <a:rPr lang="en-US" sz="1600" b="1" dirty="0" smtClean="0"/>
              <a:t> </a:t>
            </a:r>
            <a:r>
              <a:rPr lang="en-US" dirty="0" smtClean="0"/>
              <a:t>Free one to one financial services</a:t>
            </a:r>
          </a:p>
          <a:p>
            <a:pPr>
              <a:buFont typeface="Wingdings" pitchFamily="2" charset="2"/>
              <a:buChar char="q"/>
            </a:pPr>
            <a:r>
              <a:rPr lang="en-US" dirty="0" smtClean="0"/>
              <a:t> Any time free consultation </a:t>
            </a:r>
          </a:p>
          <a:p>
            <a:pPr>
              <a:buFont typeface="Wingdings" pitchFamily="2" charset="2"/>
              <a:buChar char="q"/>
            </a:pPr>
            <a:r>
              <a:rPr lang="en-US" dirty="0" smtClean="0"/>
              <a:t> Complete end to end support</a:t>
            </a:r>
          </a:p>
          <a:p>
            <a:pPr>
              <a:buFont typeface="Wingdings" pitchFamily="2" charset="2"/>
              <a:buChar char="q"/>
            </a:pPr>
            <a:r>
              <a:rPr lang="en-US" dirty="0" smtClean="0"/>
              <a:t> All type of investment solutions</a:t>
            </a:r>
            <a:endParaRPr lang="en-US" dirty="0" smtClean="0"/>
          </a:p>
        </p:txBody>
      </p:sp>
      <p:sp>
        <p:nvSpPr>
          <p:cNvPr id="9" name="Title 1"/>
          <p:cNvSpPr txBox="1">
            <a:spLocks/>
          </p:cNvSpPr>
          <p:nvPr/>
        </p:nvSpPr>
        <p:spPr>
          <a:xfrm>
            <a:off x="694531" y="4715255"/>
            <a:ext cx="3953669" cy="3901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chemeClr val="bg1"/>
                </a:solidFill>
                <a:latin typeface="+mn-lt"/>
              </a:rPr>
              <a:t>OUR USP’S</a:t>
            </a:r>
            <a:endParaRPr lang="en-US" sz="2400" dirty="0">
              <a:solidFill>
                <a:schemeClr val="bg1"/>
              </a:solidFill>
              <a:latin typeface="+mn-lt"/>
            </a:endParaRPr>
          </a:p>
        </p:txBody>
      </p:sp>
      <p:pic>
        <p:nvPicPr>
          <p:cNvPr id="12" name="Picture 11" descr="Untitled-2.jpg"/>
          <p:cNvPicPr>
            <a:picLocks noChangeAspect="1"/>
          </p:cNvPicPr>
          <p:nvPr/>
        </p:nvPicPr>
        <p:blipFill>
          <a:blip r:embed="rId3" cstate="print"/>
          <a:stretch>
            <a:fillRect/>
          </a:stretch>
        </p:blipFill>
        <p:spPr>
          <a:xfrm>
            <a:off x="4937879" y="787006"/>
            <a:ext cx="3825121" cy="5080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5931" y="152400"/>
            <a:ext cx="8297069" cy="4663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mn-lt"/>
              </a:rPr>
              <a:t>WHY TO INVEST</a:t>
            </a:r>
            <a:endParaRPr lang="en-US" sz="2800" dirty="0">
              <a:solidFill>
                <a:schemeClr val="bg1"/>
              </a:solidFill>
              <a:latin typeface="+mn-lt"/>
            </a:endParaRPr>
          </a:p>
        </p:txBody>
      </p:sp>
      <p:sp>
        <p:nvSpPr>
          <p:cNvPr id="8" name="Rectangle 7"/>
          <p:cNvSpPr/>
          <p:nvPr/>
        </p:nvSpPr>
        <p:spPr>
          <a:xfrm>
            <a:off x="457200" y="990600"/>
            <a:ext cx="8229600" cy="646331"/>
          </a:xfrm>
          <a:prstGeom prst="rect">
            <a:avLst/>
          </a:prstGeom>
        </p:spPr>
        <p:txBody>
          <a:bodyPr wrap="square">
            <a:spAutoFit/>
          </a:bodyPr>
          <a:lstStyle/>
          <a:p>
            <a:r>
              <a:rPr lang="en-US" dirty="0" smtClean="0"/>
              <a:t>“You </a:t>
            </a:r>
            <a:r>
              <a:rPr lang="en-US" dirty="0" smtClean="0"/>
              <a:t>can waste </a:t>
            </a:r>
            <a:r>
              <a:rPr lang="en-US" dirty="0" smtClean="0"/>
              <a:t>money </a:t>
            </a:r>
            <a:r>
              <a:rPr lang="en-US" dirty="0" smtClean="0"/>
              <a:t>lifetime getting </a:t>
            </a:r>
            <a:r>
              <a:rPr lang="en-US" dirty="0" smtClean="0"/>
              <a:t>no where </a:t>
            </a:r>
            <a:r>
              <a:rPr lang="en-US" dirty="0" smtClean="0"/>
              <a:t>or you can invest </a:t>
            </a:r>
            <a:r>
              <a:rPr lang="en-US" dirty="0" smtClean="0"/>
              <a:t> some amount </a:t>
            </a:r>
            <a:r>
              <a:rPr lang="en-US" dirty="0" smtClean="0"/>
              <a:t>each day to get </a:t>
            </a:r>
            <a:r>
              <a:rPr lang="en-US" dirty="0" smtClean="0"/>
              <a:t>anywhere!”</a:t>
            </a:r>
            <a:endParaRPr lang="en-US" dirty="0"/>
          </a:p>
        </p:txBody>
      </p:sp>
      <p:sp>
        <p:nvSpPr>
          <p:cNvPr id="10" name="Rectangle 9"/>
          <p:cNvSpPr/>
          <p:nvPr/>
        </p:nvSpPr>
        <p:spPr>
          <a:xfrm>
            <a:off x="381000" y="2064908"/>
            <a:ext cx="2743200" cy="393404"/>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chemeClr val="tx1">
                    <a:lumMod val="65000"/>
                    <a:lumOff val="35000"/>
                  </a:schemeClr>
                </a:solidFill>
              </a:rPr>
              <a:t>FACTS ON INVESTMENT</a:t>
            </a:r>
            <a:endParaRPr lang="en-US" sz="2000" b="1" dirty="0">
              <a:solidFill>
                <a:schemeClr val="tx1">
                  <a:lumMod val="65000"/>
                  <a:lumOff val="35000"/>
                </a:schemeClr>
              </a:solidFill>
            </a:endParaRPr>
          </a:p>
        </p:txBody>
      </p:sp>
      <p:sp>
        <p:nvSpPr>
          <p:cNvPr id="11" name="Rectangle 10"/>
          <p:cNvSpPr/>
          <p:nvPr/>
        </p:nvSpPr>
        <p:spPr>
          <a:xfrm>
            <a:off x="6019800" y="2573892"/>
            <a:ext cx="2730499" cy="818481"/>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dirty="0" smtClean="0">
                <a:solidFill>
                  <a:schemeClr val="tx1">
                    <a:lumMod val="75000"/>
                    <a:lumOff val="25000"/>
                  </a:schemeClr>
                </a:solidFill>
              </a:rPr>
              <a:t>of youth </a:t>
            </a:r>
            <a:r>
              <a:rPr lang="en-US" sz="1600" dirty="0" err="1" smtClean="0">
                <a:solidFill>
                  <a:schemeClr val="tx1">
                    <a:lumMod val="75000"/>
                    <a:lumOff val="25000"/>
                  </a:schemeClr>
                </a:solidFill>
              </a:rPr>
              <a:t>indian</a:t>
            </a:r>
            <a:r>
              <a:rPr lang="en-US" sz="1600" dirty="0" smtClean="0">
                <a:solidFill>
                  <a:schemeClr val="tx1">
                    <a:lumMod val="75000"/>
                    <a:lumOff val="25000"/>
                  </a:schemeClr>
                </a:solidFill>
              </a:rPr>
              <a:t> is unfamiliar  about the investment products </a:t>
            </a:r>
            <a:endParaRPr lang="en-US" sz="1600" dirty="0">
              <a:solidFill>
                <a:schemeClr val="tx1">
                  <a:lumMod val="75000"/>
                  <a:lumOff val="25000"/>
                </a:schemeClr>
              </a:solidFill>
            </a:endParaRPr>
          </a:p>
        </p:txBody>
      </p:sp>
      <p:sp>
        <p:nvSpPr>
          <p:cNvPr id="12" name="Rectangle 11"/>
          <p:cNvSpPr/>
          <p:nvPr/>
        </p:nvSpPr>
        <p:spPr>
          <a:xfrm>
            <a:off x="1801273" y="2581231"/>
            <a:ext cx="2694527" cy="811142"/>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dirty="0" smtClean="0">
                <a:solidFill>
                  <a:schemeClr val="tx1">
                    <a:lumMod val="75000"/>
                    <a:lumOff val="25000"/>
                  </a:schemeClr>
                </a:solidFill>
              </a:rPr>
              <a:t>of </a:t>
            </a:r>
            <a:r>
              <a:rPr lang="en-US" sz="1600" dirty="0" err="1" smtClean="0">
                <a:solidFill>
                  <a:schemeClr val="tx1">
                    <a:lumMod val="75000"/>
                    <a:lumOff val="25000"/>
                  </a:schemeClr>
                </a:solidFill>
              </a:rPr>
              <a:t>indian</a:t>
            </a:r>
            <a:r>
              <a:rPr lang="en-US" sz="1600" dirty="0" smtClean="0">
                <a:solidFill>
                  <a:schemeClr val="tx1">
                    <a:lumMod val="75000"/>
                    <a:lumOff val="25000"/>
                  </a:schemeClr>
                </a:solidFill>
              </a:rPr>
              <a:t> customer keep money in </a:t>
            </a:r>
            <a:r>
              <a:rPr lang="en-US" sz="1600" dirty="0" smtClean="0">
                <a:solidFill>
                  <a:schemeClr val="tx1">
                    <a:lumMod val="75000"/>
                    <a:lumOff val="25000"/>
                  </a:schemeClr>
                </a:solidFill>
              </a:rPr>
              <a:t>Bank </a:t>
            </a:r>
            <a:r>
              <a:rPr lang="en-US" sz="1600" dirty="0" smtClean="0">
                <a:solidFill>
                  <a:schemeClr val="tx1">
                    <a:lumMod val="75000"/>
                    <a:lumOff val="25000"/>
                  </a:schemeClr>
                </a:solidFill>
              </a:rPr>
              <a:t>and </a:t>
            </a:r>
            <a:r>
              <a:rPr lang="en-US" sz="1600" dirty="0" smtClean="0">
                <a:solidFill>
                  <a:schemeClr val="tx1">
                    <a:lumMod val="75000"/>
                    <a:lumOff val="25000"/>
                  </a:schemeClr>
                </a:solidFill>
              </a:rPr>
              <a:t>Fixed Deposit</a:t>
            </a:r>
            <a:endParaRPr lang="en-US" sz="1600" dirty="0">
              <a:solidFill>
                <a:schemeClr val="tx1">
                  <a:lumMod val="75000"/>
                  <a:lumOff val="25000"/>
                </a:schemeClr>
              </a:solidFill>
            </a:endParaRPr>
          </a:p>
        </p:txBody>
      </p:sp>
      <p:sp>
        <p:nvSpPr>
          <p:cNvPr id="13" name="TextBox 12"/>
          <p:cNvSpPr txBox="1"/>
          <p:nvPr/>
        </p:nvSpPr>
        <p:spPr>
          <a:xfrm>
            <a:off x="4648200" y="2514600"/>
            <a:ext cx="1516205" cy="769441"/>
          </a:xfrm>
          <a:prstGeom prst="rect">
            <a:avLst/>
          </a:prstGeom>
          <a:noFill/>
        </p:spPr>
        <p:txBody>
          <a:bodyPr wrap="square" rtlCol="0">
            <a:spAutoFit/>
          </a:bodyPr>
          <a:lstStyle/>
          <a:p>
            <a:r>
              <a:rPr lang="en-US" sz="4400" dirty="0" smtClean="0">
                <a:solidFill>
                  <a:srgbClr val="FFB901"/>
                </a:solidFill>
                <a:ea typeface="Adobe Gothic Std B" panose="020B0800000000000000" pitchFamily="34" charset="-128"/>
                <a:cs typeface="Arial" panose="020B0604020202020204" pitchFamily="34" charset="0"/>
              </a:rPr>
              <a:t>7</a:t>
            </a:r>
            <a:r>
              <a:rPr lang="en-US" sz="4400" dirty="0" smtClean="0">
                <a:solidFill>
                  <a:srgbClr val="FFB901"/>
                </a:solidFill>
                <a:ea typeface="Adobe Gothic Std B" panose="020B0800000000000000" pitchFamily="34" charset="-128"/>
                <a:cs typeface="Arial" panose="020B0604020202020204" pitchFamily="34" charset="0"/>
              </a:rPr>
              <a:t>9</a:t>
            </a:r>
            <a:r>
              <a:rPr lang="en-US" sz="4400" dirty="0" smtClean="0">
                <a:solidFill>
                  <a:srgbClr val="FFB901"/>
                </a:solidFill>
                <a:ea typeface="Adobe Gothic Std B" panose="020B0800000000000000" pitchFamily="34" charset="-128"/>
                <a:cs typeface="Arial" panose="020B0604020202020204" pitchFamily="34" charset="0"/>
              </a:rPr>
              <a:t>%</a:t>
            </a:r>
            <a:endParaRPr lang="en-US" sz="4400" dirty="0">
              <a:solidFill>
                <a:srgbClr val="FFB901"/>
              </a:solidFill>
              <a:ea typeface="Adobe Gothic Std B" panose="020B0800000000000000" pitchFamily="34" charset="-128"/>
              <a:cs typeface="Arial" panose="020B0604020202020204" pitchFamily="34" charset="0"/>
            </a:endParaRPr>
          </a:p>
        </p:txBody>
      </p:sp>
      <p:sp>
        <p:nvSpPr>
          <p:cNvPr id="14" name="TextBox 13"/>
          <p:cNvSpPr txBox="1"/>
          <p:nvPr/>
        </p:nvSpPr>
        <p:spPr>
          <a:xfrm>
            <a:off x="457200" y="2514600"/>
            <a:ext cx="1524000" cy="769441"/>
          </a:xfrm>
          <a:prstGeom prst="rect">
            <a:avLst/>
          </a:prstGeom>
          <a:noFill/>
        </p:spPr>
        <p:txBody>
          <a:bodyPr wrap="square" rtlCol="0">
            <a:spAutoFit/>
          </a:bodyPr>
          <a:lstStyle/>
          <a:p>
            <a:r>
              <a:rPr lang="en-US" sz="4400" dirty="0" smtClean="0">
                <a:solidFill>
                  <a:srgbClr val="FFB901"/>
                </a:solidFill>
                <a:ea typeface="Adobe Gothic Std B" panose="020B0800000000000000" pitchFamily="34" charset="-128"/>
                <a:cs typeface="Arial" panose="020B0604020202020204" pitchFamily="34" charset="0"/>
              </a:rPr>
              <a:t>95</a:t>
            </a:r>
            <a:r>
              <a:rPr lang="en-US" sz="4400" dirty="0" smtClean="0">
                <a:solidFill>
                  <a:srgbClr val="FFB901"/>
                </a:solidFill>
                <a:ea typeface="Adobe Gothic Std B" panose="020B0800000000000000" pitchFamily="34" charset="-128"/>
                <a:cs typeface="Arial" panose="020B0604020202020204" pitchFamily="34" charset="0"/>
              </a:rPr>
              <a:t>%</a:t>
            </a:r>
            <a:endParaRPr lang="en-US" sz="4400" dirty="0">
              <a:solidFill>
                <a:srgbClr val="FFB901"/>
              </a:solidFill>
              <a:ea typeface="Adobe Gothic Std B" panose="020B0800000000000000" pitchFamily="34" charset="-128"/>
              <a:cs typeface="Arial" panose="020B0604020202020204" pitchFamily="34" charset="0"/>
            </a:endParaRPr>
          </a:p>
        </p:txBody>
      </p:sp>
      <p:cxnSp>
        <p:nvCxnSpPr>
          <p:cNvPr id="15" name="Straight Connector 14"/>
          <p:cNvCxnSpPr/>
          <p:nvPr/>
        </p:nvCxnSpPr>
        <p:spPr>
          <a:xfrm>
            <a:off x="408753" y="2057400"/>
            <a:ext cx="8136371"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98029" y="2438400"/>
            <a:ext cx="8136371"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08752" y="3505200"/>
            <a:ext cx="8136371"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dream.jpg"/>
          <p:cNvPicPr>
            <a:picLocks noChangeAspect="1"/>
          </p:cNvPicPr>
          <p:nvPr/>
        </p:nvPicPr>
        <p:blipFill>
          <a:blip r:embed="rId2" cstate="print"/>
          <a:stretch>
            <a:fillRect/>
          </a:stretch>
        </p:blipFill>
        <p:spPr>
          <a:xfrm>
            <a:off x="762000" y="3538680"/>
            <a:ext cx="6248400" cy="2709720"/>
          </a:xfrm>
          <a:prstGeom prst="rect">
            <a:avLst/>
          </a:prstGeom>
        </p:spPr>
      </p:pic>
      <p:pic>
        <p:nvPicPr>
          <p:cNvPr id="6" name="Picture 2"/>
          <p:cNvPicPr>
            <a:picLocks noChangeAspect="1" noChangeArrowheads="1"/>
          </p:cNvPicPr>
          <p:nvPr/>
        </p:nvPicPr>
        <p:blipFill>
          <a:blip r:embed="rId3" cstate="print"/>
          <a:srcRect/>
          <a:stretch>
            <a:fillRect/>
          </a:stretch>
        </p:blipFill>
        <p:spPr bwMode="auto">
          <a:xfrm>
            <a:off x="6629400" y="5988169"/>
            <a:ext cx="2514600" cy="86983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990600"/>
          <a:ext cx="8153400" cy="4953000"/>
        </p:xfrm>
        <a:graphic>
          <a:graphicData uri="http://schemas.openxmlformats.org/drawingml/2006/table">
            <a:tbl>
              <a:tblPr firstRow="1" bandRow="1">
                <a:tableStyleId>{22838BEF-8BB2-4498-84A7-C5851F593DF1}</a:tableStyleId>
              </a:tblPr>
              <a:tblGrid>
                <a:gridCol w="2810151"/>
                <a:gridCol w="1781083"/>
                <a:gridCol w="1781083"/>
                <a:gridCol w="1781083"/>
              </a:tblGrid>
              <a:tr h="348343">
                <a:tc>
                  <a:txBody>
                    <a:bodyPr/>
                    <a:lstStyle/>
                    <a:p>
                      <a:pPr algn="ctr"/>
                      <a:r>
                        <a:rPr lang="en-US" sz="1800" kern="1200" baseline="0" dirty="0" smtClean="0"/>
                        <a:t>INSTRUMENT </a:t>
                      </a:r>
                      <a:endParaRPr lang="en-US" sz="1800" b="1" kern="1200" baseline="0" dirty="0" smtClean="0">
                        <a:solidFill>
                          <a:schemeClr val="lt1"/>
                        </a:solidFill>
                        <a:latin typeface="+mn-lt"/>
                        <a:ea typeface="+mn-ea"/>
                        <a:cs typeface="+mn-cs"/>
                      </a:endParaRPr>
                    </a:p>
                  </a:txBody>
                  <a:tcPr/>
                </a:tc>
                <a:tc>
                  <a:txBody>
                    <a:bodyPr/>
                    <a:lstStyle/>
                    <a:p>
                      <a:pPr algn="ctr"/>
                      <a:r>
                        <a:rPr lang="en-US" sz="1800" dirty="0" smtClean="0"/>
                        <a:t>TAX BENEFITS </a:t>
                      </a:r>
                      <a:endParaRPr lang="en-US" sz="1800" dirty="0"/>
                    </a:p>
                  </a:txBody>
                  <a:tcPr/>
                </a:tc>
                <a:tc>
                  <a:txBody>
                    <a:bodyPr/>
                    <a:lstStyle/>
                    <a:p>
                      <a:pPr algn="ctr"/>
                      <a:r>
                        <a:rPr lang="en-US" sz="1800" dirty="0" smtClean="0"/>
                        <a:t>RETURN </a:t>
                      </a:r>
                      <a:endParaRPr lang="en-US" sz="1800" dirty="0"/>
                    </a:p>
                  </a:txBody>
                  <a:tcPr/>
                </a:tc>
                <a:tc>
                  <a:txBody>
                    <a:bodyPr/>
                    <a:lstStyle/>
                    <a:p>
                      <a:pPr algn="ctr"/>
                      <a:r>
                        <a:rPr lang="en-US" sz="1800" dirty="0" smtClean="0"/>
                        <a:t>DURATION</a:t>
                      </a:r>
                      <a:endParaRPr lang="en-US" sz="1800" dirty="0"/>
                    </a:p>
                  </a:txBody>
                  <a:tcPr/>
                </a:tc>
              </a:tr>
              <a:tr h="348343">
                <a:tc>
                  <a:txBody>
                    <a:bodyPr/>
                    <a:lstStyle/>
                    <a:p>
                      <a:pPr algn="ctr"/>
                      <a:r>
                        <a:rPr lang="en-US" sz="1600" b="1" dirty="0" smtClean="0"/>
                        <a:t>EPF</a:t>
                      </a:r>
                    </a:p>
                  </a:txBody>
                  <a:tcPr/>
                </a:tc>
                <a:tc>
                  <a:txBody>
                    <a:bodyPr/>
                    <a:lstStyle/>
                    <a:p>
                      <a:pPr algn="ctr"/>
                      <a:r>
                        <a:rPr lang="en-US" sz="1600" dirty="0" smtClean="0"/>
                        <a:t>YES</a:t>
                      </a:r>
                      <a:endParaRPr lang="en-US" sz="1600" dirty="0" smtClean="0"/>
                    </a:p>
                  </a:txBody>
                  <a:tcPr/>
                </a:tc>
                <a:tc>
                  <a:txBody>
                    <a:bodyPr/>
                    <a:lstStyle/>
                    <a:p>
                      <a:pPr algn="ctr"/>
                      <a:r>
                        <a:rPr lang="en-US" sz="1600" dirty="0" smtClean="0"/>
                        <a:t>8.5%</a:t>
                      </a:r>
                      <a:endParaRPr lang="en-US" sz="1600" dirty="0"/>
                    </a:p>
                  </a:txBody>
                  <a:tcPr/>
                </a:tc>
                <a:tc>
                  <a:txBody>
                    <a:bodyPr/>
                    <a:lstStyle/>
                    <a:p>
                      <a:pPr algn="ctr"/>
                      <a:r>
                        <a:rPr lang="en-US" sz="1600" dirty="0" smtClean="0"/>
                        <a:t>15 Years</a:t>
                      </a:r>
                      <a:endParaRPr lang="en-US" sz="1600" dirty="0"/>
                    </a:p>
                  </a:txBody>
                  <a:tcPr/>
                </a:tc>
              </a:tr>
              <a:tr h="609600">
                <a:tc>
                  <a:txBody>
                    <a:bodyPr/>
                    <a:lstStyle/>
                    <a:p>
                      <a:pPr algn="ctr"/>
                      <a:r>
                        <a:rPr lang="en-US" sz="1600" b="1" dirty="0" smtClean="0"/>
                        <a:t>PPF</a:t>
                      </a:r>
                      <a:endParaRPr lang="en-US" sz="1600" b="1" dirty="0"/>
                    </a:p>
                  </a:txBody>
                  <a:tcPr/>
                </a:tc>
                <a:tc>
                  <a:txBody>
                    <a:bodyPr/>
                    <a:lstStyle/>
                    <a:p>
                      <a:pPr algn="ctr"/>
                      <a:r>
                        <a:rPr lang="en-US" sz="1600" dirty="0" smtClean="0"/>
                        <a:t>YES</a:t>
                      </a:r>
                      <a:endParaRPr lang="en-US" sz="1600" dirty="0"/>
                    </a:p>
                  </a:txBody>
                  <a:tcPr/>
                </a:tc>
                <a:tc>
                  <a:txBody>
                    <a:bodyPr/>
                    <a:lstStyle/>
                    <a:p>
                      <a:pPr algn="ctr"/>
                      <a:r>
                        <a:rPr lang="en-US" sz="1600" dirty="0" smtClean="0"/>
                        <a:t>8.8%</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15 Years</a:t>
                      </a: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r h="348343">
                <a:tc>
                  <a:txBody>
                    <a:bodyPr/>
                    <a:lstStyle/>
                    <a:p>
                      <a:pPr algn="ctr"/>
                      <a:r>
                        <a:rPr lang="en-US" sz="1600" b="1" dirty="0" smtClean="0"/>
                        <a:t>NSE CERTFICATE</a:t>
                      </a:r>
                      <a:endParaRPr lang="en-US" sz="1600" b="1" dirty="0"/>
                    </a:p>
                  </a:txBody>
                  <a:tcPr/>
                </a:tc>
                <a:tc>
                  <a:txBody>
                    <a:bodyPr/>
                    <a:lstStyle/>
                    <a:p>
                      <a:pPr algn="ctr"/>
                      <a:r>
                        <a:rPr lang="en-US" sz="1600" dirty="0" smtClean="0"/>
                        <a:t>YES</a:t>
                      </a:r>
                      <a:endParaRPr lang="en-US" sz="1600" dirty="0"/>
                    </a:p>
                  </a:txBody>
                  <a:tcPr/>
                </a:tc>
                <a:tc>
                  <a:txBody>
                    <a:bodyPr/>
                    <a:lstStyle/>
                    <a:p>
                      <a:pPr algn="ctr"/>
                      <a:r>
                        <a:rPr lang="en-US" sz="1600" dirty="0" smtClean="0"/>
                        <a:t>8.8%</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Years</a:t>
                      </a:r>
                      <a:endParaRPr lang="en-US" sz="1600" baseline="0" dirty="0" smtClean="0"/>
                    </a:p>
                  </a:txBody>
                  <a:tcPr/>
                </a:tc>
              </a:tr>
              <a:tr h="548640">
                <a:tc>
                  <a:txBody>
                    <a:bodyPr/>
                    <a:lstStyle/>
                    <a:p>
                      <a:pPr algn="ctr"/>
                      <a:r>
                        <a:rPr lang="en-US" sz="1600" b="1" dirty="0" smtClean="0"/>
                        <a:t>FDS-BANKS &amp; POST OFFICE</a:t>
                      </a:r>
                      <a:endParaRPr lang="en-US" sz="1600" b="1" dirty="0"/>
                    </a:p>
                  </a:txBody>
                  <a:tcPr/>
                </a:tc>
                <a:tc>
                  <a:txBody>
                    <a:bodyPr/>
                    <a:lstStyle/>
                    <a:p>
                      <a:pPr algn="ctr"/>
                      <a:r>
                        <a:rPr lang="en-US" sz="1600" dirty="0" smtClean="0"/>
                        <a:t>YES</a:t>
                      </a:r>
                      <a:endParaRPr lang="en-US" sz="1600" dirty="0"/>
                    </a:p>
                  </a:txBody>
                  <a:tcPr/>
                </a:tc>
                <a:tc>
                  <a:txBody>
                    <a:bodyPr/>
                    <a:lstStyle/>
                    <a:p>
                      <a:pPr algn="ctr"/>
                      <a:r>
                        <a:rPr lang="en-US" sz="1600" dirty="0" smtClean="0"/>
                        <a:t>7.70% To</a:t>
                      </a:r>
                      <a:r>
                        <a:rPr lang="en-US" sz="1600" baseline="0" dirty="0" smtClean="0"/>
                        <a:t> 9.50%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Years</a:t>
                      </a:r>
                      <a:endParaRPr lang="en-US" sz="1600" dirty="0" smtClean="0"/>
                    </a:p>
                  </a:txBody>
                  <a:tcPr/>
                </a:tc>
              </a:tr>
              <a:tr h="609600">
                <a:tc>
                  <a:txBody>
                    <a:bodyPr/>
                    <a:lstStyle/>
                    <a:p>
                      <a:pPr algn="ctr"/>
                      <a:r>
                        <a:rPr lang="en-US" sz="1600" b="1" dirty="0" smtClean="0"/>
                        <a:t>SENIOR CITIZEN SAVING SCHEME </a:t>
                      </a:r>
                      <a:endParaRPr lang="en-US" sz="1600" b="1" dirty="0"/>
                    </a:p>
                  </a:txBody>
                  <a:tcPr/>
                </a:tc>
                <a:tc>
                  <a:txBody>
                    <a:bodyPr/>
                    <a:lstStyle/>
                    <a:p>
                      <a:pPr algn="ctr"/>
                      <a:r>
                        <a:rPr lang="en-US" sz="1600" dirty="0" smtClean="0"/>
                        <a:t>YES</a:t>
                      </a:r>
                      <a:endParaRPr lang="en-US" sz="1600" dirty="0"/>
                    </a:p>
                  </a:txBody>
                  <a:tcPr/>
                </a:tc>
                <a:tc>
                  <a:txBody>
                    <a:bodyPr/>
                    <a:lstStyle/>
                    <a:p>
                      <a:pPr algn="ctr"/>
                      <a:r>
                        <a:rPr lang="en-US" sz="1600" dirty="0" smtClean="0"/>
                        <a:t>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Years</a:t>
                      </a:r>
                      <a:endParaRPr lang="en-US" sz="1600" dirty="0" smtClean="0"/>
                    </a:p>
                    <a:p>
                      <a:pPr algn="ctr"/>
                      <a:endParaRPr lang="en-US" sz="1600" dirty="0" smtClean="0"/>
                    </a:p>
                  </a:txBody>
                  <a:tcPr/>
                </a:tc>
              </a:tr>
              <a:tr h="609600">
                <a:tc>
                  <a:txBody>
                    <a:bodyPr/>
                    <a:lstStyle/>
                    <a:p>
                      <a:pPr algn="ctr"/>
                      <a:r>
                        <a:rPr lang="en-US" sz="1600" b="1" dirty="0" smtClean="0"/>
                        <a:t>MUTUAL FUND </a:t>
                      </a:r>
                      <a:endParaRPr lang="en-US" sz="1600" b="1" dirty="0"/>
                    </a:p>
                  </a:txBody>
                  <a:tcPr/>
                </a:tc>
                <a:tc>
                  <a:txBody>
                    <a:bodyPr/>
                    <a:lstStyle/>
                    <a:p>
                      <a:pPr algn="ctr"/>
                      <a:r>
                        <a:rPr lang="en-US" sz="1600" dirty="0" smtClean="0"/>
                        <a:t>YES</a:t>
                      </a:r>
                      <a:endParaRPr lang="en-US" sz="1600" dirty="0" smtClean="0"/>
                    </a:p>
                  </a:txBody>
                  <a:tcPr/>
                </a:tc>
                <a:tc>
                  <a:txBody>
                    <a:bodyPr/>
                    <a:lstStyle/>
                    <a:p>
                      <a:pPr algn="ctr"/>
                      <a:r>
                        <a:rPr lang="en-US" sz="1600" dirty="0" smtClean="0"/>
                        <a:t>Market linked</a:t>
                      </a:r>
                      <a:endParaRPr lang="en-US" sz="1600" dirty="0"/>
                    </a:p>
                  </a:txBody>
                  <a:tcPr/>
                </a:tc>
                <a:tc>
                  <a:txBody>
                    <a:bodyPr/>
                    <a:lstStyle/>
                    <a:p>
                      <a:pPr algn="ctr"/>
                      <a:r>
                        <a:rPr lang="en-US" sz="1600" dirty="0" smtClean="0"/>
                        <a:t>Any time</a:t>
                      </a:r>
                      <a:endParaRPr lang="en-US" sz="1600" dirty="0"/>
                    </a:p>
                  </a:txBody>
                  <a:tcPr/>
                </a:tc>
              </a:tr>
              <a:tr h="348343">
                <a:tc>
                  <a:txBody>
                    <a:bodyPr/>
                    <a:lstStyle/>
                    <a:p>
                      <a:pPr algn="ctr"/>
                      <a:r>
                        <a:rPr lang="en-US" sz="1600" b="1" dirty="0" smtClean="0"/>
                        <a:t>ULIP</a:t>
                      </a:r>
                      <a:endParaRPr lang="en-US" sz="1600" b="1" dirty="0"/>
                    </a:p>
                  </a:txBody>
                  <a:tcPr/>
                </a:tc>
                <a:tc>
                  <a:txBody>
                    <a:bodyPr/>
                    <a:lstStyle/>
                    <a:p>
                      <a:pPr algn="ctr"/>
                      <a:r>
                        <a:rPr lang="en-US" sz="1600" dirty="0" smtClean="0"/>
                        <a:t>YES</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Market</a:t>
                      </a:r>
                      <a:r>
                        <a:rPr lang="en-US" sz="1600" baseline="0" dirty="0" smtClean="0"/>
                        <a:t> linked</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5 Years</a:t>
                      </a:r>
                      <a:endParaRPr lang="en-US" sz="1600" dirty="0" smtClean="0"/>
                    </a:p>
                  </a:txBody>
                  <a:tcPr/>
                </a:tc>
              </a:tr>
              <a:tr h="348343">
                <a:tc>
                  <a:txBody>
                    <a:bodyPr/>
                    <a:lstStyle/>
                    <a:p>
                      <a:pPr algn="ctr"/>
                      <a:r>
                        <a:rPr lang="en-US" sz="1600" b="1" dirty="0" smtClean="0"/>
                        <a:t>DIRECT EQUITY </a:t>
                      </a:r>
                      <a:endParaRPr lang="en-US" sz="1600" b="1" dirty="0"/>
                    </a:p>
                  </a:txBody>
                  <a:tcPr/>
                </a:tc>
                <a:tc>
                  <a:txBody>
                    <a:bodyPr/>
                    <a:lstStyle/>
                    <a:p>
                      <a:pPr algn="ctr"/>
                      <a:r>
                        <a:rPr lang="en-US" sz="1600" dirty="0" smtClean="0"/>
                        <a:t>YES</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Market</a:t>
                      </a:r>
                      <a:r>
                        <a:rPr lang="en-US" sz="1600" baseline="0" dirty="0" smtClean="0"/>
                        <a:t> linked</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Long</a:t>
                      </a:r>
                      <a:r>
                        <a:rPr lang="en-US" sz="1600" baseline="0" dirty="0" smtClean="0"/>
                        <a:t> term </a:t>
                      </a:r>
                      <a:endParaRPr lang="en-US" sz="1600" dirty="0" smtClean="0"/>
                    </a:p>
                  </a:txBody>
                  <a:tcPr/>
                </a:tc>
              </a:tr>
              <a:tr h="348343">
                <a:tc>
                  <a:txBody>
                    <a:bodyPr/>
                    <a:lstStyle/>
                    <a:p>
                      <a:pPr algn="ctr"/>
                      <a:r>
                        <a:rPr lang="en-US" sz="1600" b="1" dirty="0" smtClean="0"/>
                        <a:t>GOLD </a:t>
                      </a:r>
                    </a:p>
                  </a:txBody>
                  <a:tcPr/>
                </a:tc>
                <a:tc>
                  <a:txBody>
                    <a:bodyPr/>
                    <a:lstStyle/>
                    <a:p>
                      <a:pPr algn="ctr"/>
                      <a:r>
                        <a:rPr lang="en-US" sz="1600" dirty="0" smtClean="0"/>
                        <a:t>NO</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Market</a:t>
                      </a:r>
                      <a:r>
                        <a:rPr lang="en-US" sz="1600" baseline="0" dirty="0" smtClean="0"/>
                        <a:t> linked</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Long</a:t>
                      </a:r>
                      <a:r>
                        <a:rPr lang="en-US" sz="1600" baseline="0" dirty="0" smtClean="0"/>
                        <a:t> term </a:t>
                      </a:r>
                      <a:endParaRPr lang="en-US" sz="1600" dirty="0" smtClean="0"/>
                    </a:p>
                  </a:txBody>
                  <a:tcPr/>
                </a:tc>
              </a:tr>
              <a:tr h="468085">
                <a:tc>
                  <a:txBody>
                    <a:bodyPr/>
                    <a:lstStyle/>
                    <a:p>
                      <a:pPr algn="ctr"/>
                      <a:r>
                        <a:rPr lang="en-US" sz="1600" b="1" dirty="0" smtClean="0"/>
                        <a:t>REAL ESTATE</a:t>
                      </a:r>
                      <a:endParaRPr lang="en-US" sz="1600" b="1" dirty="0"/>
                    </a:p>
                  </a:txBody>
                  <a:tcPr/>
                </a:tc>
                <a:tc>
                  <a:txBody>
                    <a:bodyPr/>
                    <a:lstStyle/>
                    <a:p>
                      <a:pPr algn="ctr"/>
                      <a:r>
                        <a:rPr lang="en-US" sz="1600" dirty="0" smtClean="0"/>
                        <a:t>YES</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Market</a:t>
                      </a:r>
                      <a:r>
                        <a:rPr lang="en-US" sz="1600" baseline="0" dirty="0" smtClean="0"/>
                        <a:t> linked</a:t>
                      </a: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10-15</a:t>
                      </a:r>
                      <a:r>
                        <a:rPr lang="en-US" sz="1600" baseline="0" dirty="0" smtClean="0"/>
                        <a:t> Years</a:t>
                      </a:r>
                      <a:endParaRPr lang="en-US" sz="1600" dirty="0" smtClean="0"/>
                    </a:p>
                  </a:txBody>
                  <a:tcPr/>
                </a:tc>
              </a:tr>
            </a:tbl>
          </a:graphicData>
        </a:graphic>
      </p:graphicFrame>
      <p:pic>
        <p:nvPicPr>
          <p:cNvPr id="9" name="Picture 2"/>
          <p:cNvPicPr>
            <a:picLocks noChangeAspect="1" noChangeArrowheads="1"/>
          </p:cNvPicPr>
          <p:nvPr/>
        </p:nvPicPr>
        <p:blipFill>
          <a:blip r:embed="rId2" cstate="print"/>
          <a:srcRect/>
          <a:stretch>
            <a:fillRect/>
          </a:stretch>
        </p:blipFill>
        <p:spPr bwMode="auto">
          <a:xfrm>
            <a:off x="6629400" y="5988169"/>
            <a:ext cx="2514600" cy="869831"/>
          </a:xfrm>
          <a:prstGeom prst="rect">
            <a:avLst/>
          </a:prstGeom>
          <a:noFill/>
          <a:ln w="9525">
            <a:noFill/>
            <a:miter lim="800000"/>
            <a:headEnd/>
            <a:tailEnd/>
          </a:ln>
          <a:effectLst/>
        </p:spPr>
      </p:pic>
      <p:sp>
        <p:nvSpPr>
          <p:cNvPr id="11" name="Title 1"/>
          <p:cNvSpPr txBox="1">
            <a:spLocks/>
          </p:cNvSpPr>
          <p:nvPr/>
        </p:nvSpPr>
        <p:spPr>
          <a:xfrm>
            <a:off x="457200" y="152400"/>
            <a:ext cx="8297069" cy="4663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mn-lt"/>
              </a:rPr>
              <a:t>WHERE TO INVEST</a:t>
            </a:r>
            <a:endParaRPr lang="en-US" sz="2800" dirty="0">
              <a:solidFill>
                <a:schemeClr val="bg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6629400" y="5988169"/>
            <a:ext cx="2514600" cy="869831"/>
          </a:xfrm>
          <a:prstGeom prst="rect">
            <a:avLst/>
          </a:prstGeom>
          <a:noFill/>
          <a:ln w="9525">
            <a:noFill/>
            <a:miter lim="800000"/>
            <a:headEnd/>
            <a:tailEnd/>
          </a:ln>
          <a:effectLst/>
        </p:spPr>
      </p:pic>
      <p:sp>
        <p:nvSpPr>
          <p:cNvPr id="11" name="Title 1"/>
          <p:cNvSpPr txBox="1">
            <a:spLocks/>
          </p:cNvSpPr>
          <p:nvPr/>
        </p:nvSpPr>
        <p:spPr>
          <a:xfrm>
            <a:off x="457200" y="152400"/>
            <a:ext cx="8297069" cy="4663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mn-lt"/>
              </a:rPr>
              <a:t>INVESTMENT GOALS </a:t>
            </a:r>
          </a:p>
        </p:txBody>
      </p:sp>
      <p:sp>
        <p:nvSpPr>
          <p:cNvPr id="7" name="Rounded Rectangle 5"/>
          <p:cNvSpPr>
            <a:spLocks noChangeArrowheads="1"/>
          </p:cNvSpPr>
          <p:nvPr/>
        </p:nvSpPr>
        <p:spPr bwMode="auto">
          <a:xfrm>
            <a:off x="457200" y="1143000"/>
            <a:ext cx="2133600" cy="914400"/>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pPr algn="ctr"/>
            <a:r>
              <a:rPr lang="en-US" sz="2000" b="1" dirty="0" smtClean="0">
                <a:cs typeface="Arial" charset="0"/>
              </a:rPr>
              <a:t>CAPITAL PRESERVATION </a:t>
            </a:r>
            <a:endParaRPr lang="en-US" sz="2000" b="1" dirty="0">
              <a:cs typeface="Arial" charset="0"/>
            </a:endParaRPr>
          </a:p>
        </p:txBody>
      </p:sp>
      <p:sp>
        <p:nvSpPr>
          <p:cNvPr id="8" name="Rounded Rectangle 7"/>
          <p:cNvSpPr>
            <a:spLocks noChangeArrowheads="1"/>
          </p:cNvSpPr>
          <p:nvPr/>
        </p:nvSpPr>
        <p:spPr bwMode="auto">
          <a:xfrm>
            <a:off x="3200400" y="1143000"/>
            <a:ext cx="2133600" cy="914400"/>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pPr algn="ctr"/>
            <a:r>
              <a:rPr lang="en-US" sz="2000" b="1" dirty="0" smtClean="0">
                <a:cs typeface="Arial" charset="0"/>
              </a:rPr>
              <a:t>GENERATE INCOME </a:t>
            </a:r>
            <a:endParaRPr lang="en-US" sz="2000" b="1" dirty="0">
              <a:cs typeface="Arial" charset="0"/>
            </a:endParaRPr>
          </a:p>
        </p:txBody>
      </p:sp>
      <p:sp>
        <p:nvSpPr>
          <p:cNvPr id="10" name="Rounded Rectangle 8"/>
          <p:cNvSpPr>
            <a:spLocks noChangeArrowheads="1"/>
          </p:cNvSpPr>
          <p:nvPr/>
        </p:nvSpPr>
        <p:spPr bwMode="auto">
          <a:xfrm>
            <a:off x="6019800" y="1143000"/>
            <a:ext cx="2286000" cy="914400"/>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pPr algn="ctr"/>
            <a:r>
              <a:rPr lang="en-US" sz="2000" b="1" dirty="0" smtClean="0">
                <a:cs typeface="Arial" charset="0"/>
              </a:rPr>
              <a:t>CAPITAL    APPRECIATION    </a:t>
            </a:r>
            <a:endParaRPr lang="en-US" sz="2000" b="1" dirty="0">
              <a:cs typeface="Arial" charset="0"/>
            </a:endParaRPr>
          </a:p>
        </p:txBody>
      </p:sp>
      <p:sp>
        <p:nvSpPr>
          <p:cNvPr id="12" name="Rounded Rectangle 9"/>
          <p:cNvSpPr>
            <a:spLocks noChangeArrowheads="1"/>
          </p:cNvSpPr>
          <p:nvPr/>
        </p:nvSpPr>
        <p:spPr bwMode="auto">
          <a:xfrm>
            <a:off x="533400" y="2362200"/>
            <a:ext cx="1981200" cy="685800"/>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pPr algn="ctr"/>
            <a:r>
              <a:rPr lang="en-US" sz="2000" dirty="0" smtClean="0">
                <a:cs typeface="Arial" charset="0"/>
              </a:rPr>
              <a:t>SAVING BANK ACCOUNT </a:t>
            </a:r>
            <a:endParaRPr lang="en-US" sz="2000" dirty="0">
              <a:cs typeface="Arial" charset="0"/>
            </a:endParaRPr>
          </a:p>
        </p:txBody>
      </p:sp>
      <p:sp>
        <p:nvSpPr>
          <p:cNvPr id="19" name="Rounded Rectangle 18"/>
          <p:cNvSpPr>
            <a:spLocks noChangeArrowheads="1"/>
          </p:cNvSpPr>
          <p:nvPr/>
        </p:nvSpPr>
        <p:spPr bwMode="auto">
          <a:xfrm>
            <a:off x="533400" y="3429000"/>
            <a:ext cx="1905000" cy="685800"/>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pPr algn="ctr"/>
            <a:r>
              <a:rPr lang="en-US" sz="2000" dirty="0">
                <a:cs typeface="Arial" charset="0"/>
              </a:rPr>
              <a:t>PPF</a:t>
            </a:r>
          </a:p>
        </p:txBody>
      </p:sp>
      <p:sp>
        <p:nvSpPr>
          <p:cNvPr id="21" name="Oval 20"/>
          <p:cNvSpPr>
            <a:spLocks noChangeArrowheads="1"/>
          </p:cNvSpPr>
          <p:nvPr/>
        </p:nvSpPr>
        <p:spPr bwMode="auto">
          <a:xfrm>
            <a:off x="1143000" y="5257800"/>
            <a:ext cx="6781800" cy="838200"/>
          </a:xfrm>
          <a:prstGeom prst="ellipse">
            <a:avLst/>
          </a:prstGeom>
          <a:solidFill>
            <a:schemeClr val="accent5">
              <a:lumMod val="40000"/>
              <a:lumOff val="60000"/>
            </a:schemeClr>
          </a:solidFill>
          <a:ln w="9525" algn="ctr">
            <a:solidFill>
              <a:schemeClr val="tx1"/>
            </a:solidFill>
            <a:round/>
            <a:headEnd/>
            <a:tailEnd/>
          </a:ln>
        </p:spPr>
        <p:txBody>
          <a:bodyPr/>
          <a:lstStyle/>
          <a:p>
            <a:pPr algn="ctr"/>
            <a:r>
              <a:rPr lang="en-US" sz="1400" dirty="0">
                <a:solidFill>
                  <a:srgbClr val="002060"/>
                </a:solidFill>
                <a:cs typeface="Arial" charset="0"/>
              </a:rPr>
              <a:t>The above chart clearly indicates that all type of financial needs can be fulfilled through Mutual Fund. However the myth about Mutual Fund is that it deal with Equity market only</a:t>
            </a:r>
          </a:p>
        </p:txBody>
      </p:sp>
      <p:sp>
        <p:nvSpPr>
          <p:cNvPr id="24" name="Title 1"/>
          <p:cNvSpPr txBox="1">
            <a:spLocks/>
          </p:cNvSpPr>
          <p:nvPr/>
        </p:nvSpPr>
        <p:spPr>
          <a:xfrm>
            <a:off x="609600" y="4419600"/>
            <a:ext cx="7620000" cy="685799"/>
          </a:xfrm>
          <a:prstGeom prst="rect">
            <a:avLst/>
          </a:prstGeom>
          <a:solidFill>
            <a:schemeClr val="accent5">
              <a:lumMod val="60000"/>
              <a:lumOff val="40000"/>
            </a:schemeClr>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lumMod val="75000"/>
                  </a:schemeClr>
                </a:solidFill>
                <a:latin typeface="+mn-lt"/>
              </a:rPr>
              <a:t>MUTUAL FUNDS </a:t>
            </a:r>
          </a:p>
        </p:txBody>
      </p:sp>
      <p:sp>
        <p:nvSpPr>
          <p:cNvPr id="25" name="Rounded Rectangle 9"/>
          <p:cNvSpPr>
            <a:spLocks noChangeArrowheads="1"/>
          </p:cNvSpPr>
          <p:nvPr/>
        </p:nvSpPr>
        <p:spPr bwMode="auto">
          <a:xfrm>
            <a:off x="3276600" y="2362200"/>
            <a:ext cx="1981200" cy="685800"/>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pPr algn="ctr"/>
            <a:r>
              <a:rPr lang="en-US" sz="2000" dirty="0" smtClean="0">
                <a:cs typeface="Arial" charset="0"/>
              </a:rPr>
              <a:t> FIXED DEPOSIT</a:t>
            </a:r>
            <a:endParaRPr lang="en-US" sz="2000" dirty="0">
              <a:cs typeface="Arial" charset="0"/>
            </a:endParaRPr>
          </a:p>
        </p:txBody>
      </p:sp>
      <p:sp>
        <p:nvSpPr>
          <p:cNvPr id="26" name="Rounded Rectangle 25"/>
          <p:cNvSpPr>
            <a:spLocks noChangeArrowheads="1"/>
          </p:cNvSpPr>
          <p:nvPr/>
        </p:nvSpPr>
        <p:spPr bwMode="auto">
          <a:xfrm>
            <a:off x="3352800" y="3429000"/>
            <a:ext cx="1905000" cy="685800"/>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pPr algn="ctr"/>
            <a:r>
              <a:rPr lang="en-US" sz="2000" dirty="0" smtClean="0">
                <a:cs typeface="Arial" charset="0"/>
              </a:rPr>
              <a:t>PO-MIS</a:t>
            </a:r>
            <a:endParaRPr lang="en-US" sz="2000" dirty="0">
              <a:cs typeface="Arial" charset="0"/>
            </a:endParaRPr>
          </a:p>
        </p:txBody>
      </p:sp>
      <p:sp>
        <p:nvSpPr>
          <p:cNvPr id="27" name="Rounded Rectangle 9"/>
          <p:cNvSpPr>
            <a:spLocks noChangeArrowheads="1"/>
          </p:cNvSpPr>
          <p:nvPr/>
        </p:nvSpPr>
        <p:spPr bwMode="auto">
          <a:xfrm>
            <a:off x="6172200" y="2362200"/>
            <a:ext cx="1981200" cy="685800"/>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pPr algn="ctr"/>
            <a:r>
              <a:rPr lang="en-US" sz="2000" dirty="0" smtClean="0">
                <a:cs typeface="Arial" charset="0"/>
              </a:rPr>
              <a:t> FIXED DEPOSIT</a:t>
            </a:r>
            <a:endParaRPr lang="en-US" sz="2000" dirty="0">
              <a:cs typeface="Arial" charset="0"/>
            </a:endParaRPr>
          </a:p>
        </p:txBody>
      </p:sp>
      <p:sp>
        <p:nvSpPr>
          <p:cNvPr id="28" name="Rounded Rectangle 27"/>
          <p:cNvSpPr>
            <a:spLocks noChangeArrowheads="1"/>
          </p:cNvSpPr>
          <p:nvPr/>
        </p:nvSpPr>
        <p:spPr bwMode="auto">
          <a:xfrm>
            <a:off x="6248400" y="3429000"/>
            <a:ext cx="1905000" cy="685800"/>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pPr algn="ctr"/>
            <a:r>
              <a:rPr lang="en-US" sz="2000" dirty="0" smtClean="0">
                <a:cs typeface="Arial" charset="0"/>
              </a:rPr>
              <a:t>PO-MIS</a:t>
            </a:r>
            <a:endParaRPr lang="en-US" sz="2000" dirty="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85800" y="1219201"/>
          <a:ext cx="7848600" cy="4725276"/>
        </p:xfrm>
        <a:graphic>
          <a:graphicData uri="http://schemas.openxmlformats.org/drawingml/2006/table">
            <a:tbl>
              <a:tblPr firstRow="1" bandRow="1">
                <a:tableStyleId>{7DF18680-E054-41AD-8BC1-D1AEF772440D}</a:tableStyleId>
              </a:tblPr>
              <a:tblGrid>
                <a:gridCol w="2616200"/>
                <a:gridCol w="2753895"/>
                <a:gridCol w="2478505"/>
              </a:tblGrid>
              <a:tr h="794546">
                <a:tc>
                  <a:txBody>
                    <a:bodyPr/>
                    <a:lstStyle/>
                    <a:p>
                      <a:r>
                        <a:rPr lang="en-US" sz="1800" dirty="0" smtClean="0">
                          <a:solidFill>
                            <a:schemeClr val="tx1"/>
                          </a:solidFill>
                        </a:rPr>
                        <a:t>ITEM</a:t>
                      </a:r>
                      <a:endParaRPr lang="en-US" sz="1800" dirty="0">
                        <a:solidFill>
                          <a:schemeClr val="tx1"/>
                        </a:solidFill>
                      </a:endParaRPr>
                    </a:p>
                  </a:txBody>
                  <a:tcPr/>
                </a:tc>
                <a:tc>
                  <a:txBody>
                    <a:bodyPr/>
                    <a:lstStyle/>
                    <a:p>
                      <a:pPr algn="ctr"/>
                      <a:r>
                        <a:rPr lang="en-US" sz="1800" dirty="0" smtClean="0">
                          <a:solidFill>
                            <a:schemeClr val="tx1"/>
                          </a:solidFill>
                        </a:rPr>
                        <a:t>MONEY</a:t>
                      </a:r>
                      <a:r>
                        <a:rPr lang="en-US" sz="1800" baseline="0" dirty="0" smtClean="0">
                          <a:solidFill>
                            <a:schemeClr val="tx1"/>
                          </a:solidFill>
                        </a:rPr>
                        <a:t> IN SAVING ACCOUNT </a:t>
                      </a:r>
                      <a:endParaRPr lang="en-US" sz="1800" dirty="0">
                        <a:solidFill>
                          <a:schemeClr val="tx1"/>
                        </a:solidFill>
                      </a:endParaRPr>
                    </a:p>
                  </a:txBody>
                  <a:tcPr/>
                </a:tc>
                <a:tc>
                  <a:txBody>
                    <a:bodyPr/>
                    <a:lstStyle/>
                    <a:p>
                      <a:pPr algn="ctr"/>
                      <a:r>
                        <a:rPr lang="en-US" sz="1800" dirty="0" smtClean="0">
                          <a:solidFill>
                            <a:schemeClr val="tx1"/>
                          </a:solidFill>
                        </a:rPr>
                        <a:t>MONEY IN LIQUID FUND </a:t>
                      </a:r>
                      <a:endParaRPr lang="en-US" sz="1800" dirty="0">
                        <a:solidFill>
                          <a:schemeClr val="tx1"/>
                        </a:solidFill>
                      </a:endParaRPr>
                    </a:p>
                  </a:txBody>
                  <a:tcPr/>
                </a:tc>
              </a:tr>
              <a:tr h="729453">
                <a:tc>
                  <a:txBody>
                    <a:bodyPr/>
                    <a:lstStyle/>
                    <a:p>
                      <a:pPr algn="ctr"/>
                      <a:endParaRPr lang="en-US" sz="1800" dirty="0" smtClean="0"/>
                    </a:p>
                    <a:p>
                      <a:pPr algn="ctr"/>
                      <a:r>
                        <a:rPr lang="en-US" sz="1800" dirty="0" smtClean="0"/>
                        <a:t>AMOUNT </a:t>
                      </a:r>
                      <a:endParaRPr lang="en-US" sz="1800" b="1" dirty="0"/>
                    </a:p>
                  </a:txBody>
                  <a:tcPr/>
                </a:tc>
                <a:tc>
                  <a:txBody>
                    <a:bodyPr/>
                    <a:lstStyle/>
                    <a:p>
                      <a:pPr algn="ctr"/>
                      <a:endParaRPr lang="en-US" sz="1800" dirty="0" smtClean="0"/>
                    </a:p>
                    <a:p>
                      <a:pPr algn="ctr"/>
                      <a:r>
                        <a:rPr lang="en-US" sz="1800" dirty="0" smtClean="0"/>
                        <a:t>100000 Rs.</a:t>
                      </a:r>
                      <a:endParaRPr lang="en-US" sz="1800" dirty="0"/>
                    </a:p>
                  </a:txBody>
                  <a:tcPr/>
                </a:tc>
                <a:tc>
                  <a:txBody>
                    <a:bodyPr/>
                    <a:lstStyle/>
                    <a:p>
                      <a:pPr algn="ctr"/>
                      <a:endParaRPr lang="en-US" sz="1800" dirty="0" smtClean="0"/>
                    </a:p>
                    <a:p>
                      <a:pPr algn="ctr"/>
                      <a:r>
                        <a:rPr lang="en-US" sz="1800" dirty="0" smtClean="0"/>
                        <a:t>100000 Rs.</a:t>
                      </a:r>
                      <a:endParaRPr lang="en-US" sz="1800" dirty="0"/>
                    </a:p>
                  </a:txBody>
                  <a:tcPr/>
                </a:tc>
              </a:tr>
              <a:tr h="762000">
                <a:tc>
                  <a:txBody>
                    <a:bodyPr/>
                    <a:lstStyle/>
                    <a:p>
                      <a:pPr algn="ctr"/>
                      <a:endParaRPr lang="en-US" sz="900" dirty="0" smtClean="0"/>
                    </a:p>
                    <a:p>
                      <a:pPr algn="ctr"/>
                      <a:r>
                        <a:rPr lang="en-US" sz="1800" dirty="0" smtClean="0"/>
                        <a:t>INTEREST</a:t>
                      </a:r>
                      <a:r>
                        <a:rPr lang="en-US" sz="1800" baseline="0" dirty="0" smtClean="0"/>
                        <a:t> ON AMOUNT </a:t>
                      </a:r>
                    </a:p>
                    <a:p>
                      <a:pPr algn="ctr"/>
                      <a:r>
                        <a:rPr lang="en-US" sz="1800" baseline="0" dirty="0" smtClean="0"/>
                        <a:t>IN 365 DAY </a:t>
                      </a:r>
                      <a:endParaRPr lang="en-US" sz="1800" b="1" dirty="0"/>
                    </a:p>
                  </a:txBody>
                  <a:tcPr/>
                </a:tc>
                <a:tc>
                  <a:txBody>
                    <a:bodyPr/>
                    <a:lstStyle/>
                    <a:p>
                      <a:pPr algn="ctr"/>
                      <a:endParaRPr lang="en-US" sz="1800" baseline="0" dirty="0" smtClean="0"/>
                    </a:p>
                    <a:p>
                      <a:pPr algn="ctr"/>
                      <a:r>
                        <a:rPr lang="en-US" sz="1800" baseline="0" dirty="0" smtClean="0"/>
                        <a:t> 4000 Rs.</a:t>
                      </a:r>
                      <a:endParaRPr lang="en-US" sz="1800" dirty="0"/>
                    </a:p>
                  </a:txBody>
                  <a:tcPr/>
                </a:tc>
                <a:tc>
                  <a:txBody>
                    <a:bodyPr/>
                    <a:lstStyle/>
                    <a:p>
                      <a:pPr algn="ctr"/>
                      <a:endParaRPr lang="en-US" sz="1800" dirty="0" smtClean="0"/>
                    </a:p>
                    <a:p>
                      <a:pPr algn="ctr"/>
                      <a:r>
                        <a:rPr lang="en-US" sz="1800" dirty="0" smtClean="0"/>
                        <a:t>8000 Rs.</a:t>
                      </a:r>
                      <a:r>
                        <a:rPr lang="en-US" sz="1800" baseline="0" dirty="0" smtClean="0"/>
                        <a:t> </a:t>
                      </a:r>
                      <a:r>
                        <a:rPr lang="en-US" sz="1800" baseline="0" dirty="0" smtClean="0"/>
                        <a:t>To </a:t>
                      </a:r>
                      <a:r>
                        <a:rPr lang="en-US" sz="1800" baseline="0" dirty="0" smtClean="0"/>
                        <a:t>9000 Rs.</a:t>
                      </a:r>
                      <a:endParaRPr lang="en-US" sz="1800" dirty="0"/>
                    </a:p>
                  </a:txBody>
                  <a:tcPr/>
                </a:tc>
              </a:tr>
              <a:tr h="760615">
                <a:tc>
                  <a:txBody>
                    <a:bodyPr/>
                    <a:lstStyle/>
                    <a:p>
                      <a:pPr algn="ctr"/>
                      <a:endParaRPr lang="en-US" sz="1800" dirty="0" smtClean="0"/>
                    </a:p>
                    <a:p>
                      <a:pPr algn="ctr"/>
                      <a:r>
                        <a:rPr lang="en-US" sz="1800" dirty="0" smtClean="0"/>
                        <a:t>PER</a:t>
                      </a:r>
                      <a:r>
                        <a:rPr lang="en-US" sz="1800" baseline="0" dirty="0" smtClean="0"/>
                        <a:t> DAY INTEREST IN INR  </a:t>
                      </a:r>
                      <a:endParaRPr lang="en-US" sz="1800" b="1" dirty="0"/>
                    </a:p>
                  </a:txBody>
                  <a:tcPr/>
                </a:tc>
                <a:tc>
                  <a:txBody>
                    <a:bodyPr/>
                    <a:lstStyle/>
                    <a:p>
                      <a:pPr algn="ctr"/>
                      <a:endParaRPr lang="en-US" sz="1800" dirty="0" smtClean="0"/>
                    </a:p>
                    <a:p>
                      <a:pPr algn="ctr"/>
                      <a:r>
                        <a:rPr lang="en-US" sz="1800" dirty="0" smtClean="0"/>
                        <a:t>11</a:t>
                      </a:r>
                      <a:r>
                        <a:rPr lang="en-US" sz="1800" baseline="0" dirty="0" smtClean="0"/>
                        <a:t> Rs. / Day Approx</a:t>
                      </a:r>
                      <a:endParaRPr lang="en-US" sz="1800" dirty="0"/>
                    </a:p>
                  </a:txBody>
                  <a:tcPr/>
                </a:tc>
                <a:tc>
                  <a:txBody>
                    <a:bodyPr/>
                    <a:lstStyle/>
                    <a:p>
                      <a:pPr algn="ctr"/>
                      <a:endParaRPr lang="en-US" sz="1800" dirty="0" smtClean="0"/>
                    </a:p>
                    <a:p>
                      <a:pPr algn="ctr"/>
                      <a:r>
                        <a:rPr lang="en-US" sz="1800" dirty="0" smtClean="0"/>
                        <a:t>22 </a:t>
                      </a:r>
                      <a:r>
                        <a:rPr lang="en-US" sz="1800" dirty="0" smtClean="0"/>
                        <a:t>to </a:t>
                      </a:r>
                      <a:r>
                        <a:rPr lang="en-US" sz="1800" dirty="0" smtClean="0"/>
                        <a:t>25 Rs. / Day Approx </a:t>
                      </a:r>
                      <a:endParaRPr lang="en-US" sz="1800" dirty="0"/>
                    </a:p>
                  </a:txBody>
                  <a:tcPr/>
                </a:tc>
              </a:tr>
              <a:tr h="1509637">
                <a:tc>
                  <a:txBody>
                    <a:bodyPr/>
                    <a:lstStyle/>
                    <a:p>
                      <a:pPr algn="ctr"/>
                      <a:r>
                        <a:rPr lang="en-US" sz="1800" dirty="0" smtClean="0"/>
                        <a:t>IF </a:t>
                      </a:r>
                      <a:r>
                        <a:rPr lang="en-US" sz="1800" baseline="0" dirty="0" smtClean="0"/>
                        <a:t> A PERSON PUT HIS MONEY LIQUID FUND THAN EARN ADDITIONAL PER DAY</a:t>
                      </a:r>
                    </a:p>
                    <a:p>
                      <a:pPr algn="ctr"/>
                      <a:r>
                        <a:rPr lang="en-US" sz="1800" baseline="0" dirty="0" smtClean="0"/>
                        <a:t> (IN INR )</a:t>
                      </a:r>
                      <a:endParaRPr lang="en-US" sz="1800" b="1" dirty="0"/>
                    </a:p>
                  </a:txBody>
                  <a:tcPr/>
                </a:tc>
                <a:tc>
                  <a:txBody>
                    <a:bodyPr/>
                    <a:lstStyle/>
                    <a:p>
                      <a:pPr algn="ctr"/>
                      <a:endParaRPr lang="en-US" sz="1800" dirty="0" smtClean="0"/>
                    </a:p>
                    <a:p>
                      <a:pPr algn="ctr"/>
                      <a:r>
                        <a:rPr lang="en-US" sz="1800" dirty="0" smtClean="0"/>
                        <a:t>NA</a:t>
                      </a:r>
                      <a:endParaRPr lang="en-US" sz="1800" dirty="0"/>
                    </a:p>
                  </a:txBody>
                  <a:tcPr/>
                </a:tc>
                <a:tc>
                  <a:txBody>
                    <a:bodyPr/>
                    <a:lstStyle/>
                    <a:p>
                      <a:pPr algn="ctr"/>
                      <a:endParaRPr lang="en-US" sz="1800" dirty="0" smtClean="0"/>
                    </a:p>
                    <a:p>
                      <a:pPr algn="ctr"/>
                      <a:r>
                        <a:rPr lang="en-US" sz="1800" dirty="0" smtClean="0"/>
                        <a:t>11</a:t>
                      </a:r>
                      <a:r>
                        <a:rPr lang="en-US" sz="1800" baseline="0" dirty="0" smtClean="0"/>
                        <a:t> </a:t>
                      </a:r>
                      <a:r>
                        <a:rPr lang="en-US" sz="1800" baseline="0" dirty="0" smtClean="0"/>
                        <a:t>To </a:t>
                      </a:r>
                      <a:r>
                        <a:rPr lang="en-US" sz="1800" baseline="0" dirty="0" smtClean="0"/>
                        <a:t>14 Rs. / Day </a:t>
                      </a:r>
                      <a:endParaRPr lang="en-US" sz="1800" dirty="0"/>
                    </a:p>
                  </a:txBody>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6629400" y="5988169"/>
            <a:ext cx="2514600" cy="869831"/>
          </a:xfrm>
          <a:prstGeom prst="rect">
            <a:avLst/>
          </a:prstGeom>
          <a:noFill/>
          <a:ln w="9525">
            <a:noFill/>
            <a:miter lim="800000"/>
            <a:headEnd/>
            <a:tailEnd/>
          </a:ln>
          <a:effectLst/>
        </p:spPr>
      </p:pic>
      <p:sp>
        <p:nvSpPr>
          <p:cNvPr id="7" name="Title 1"/>
          <p:cNvSpPr txBox="1">
            <a:spLocks/>
          </p:cNvSpPr>
          <p:nvPr/>
        </p:nvSpPr>
        <p:spPr>
          <a:xfrm>
            <a:off x="457200" y="152400"/>
            <a:ext cx="8297069" cy="4663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mn-lt"/>
              </a:rPr>
              <a:t>SAVING BANK ACCOUNT  Vs  LIQUID FUND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0" y="685800"/>
          <a:ext cx="7696200" cy="5318854"/>
        </p:xfrm>
        <a:graphic>
          <a:graphicData uri="http://schemas.openxmlformats.org/drawingml/2006/table">
            <a:tbl>
              <a:tblPr firstRow="1" bandRow="1">
                <a:tableStyleId>{7DF18680-E054-41AD-8BC1-D1AEF772440D}</a:tableStyleId>
              </a:tblPr>
              <a:tblGrid>
                <a:gridCol w="2747021"/>
                <a:gridCol w="1824979"/>
                <a:gridCol w="1629792"/>
                <a:gridCol w="1494408"/>
              </a:tblGrid>
              <a:tr h="502831">
                <a:tc>
                  <a:txBody>
                    <a:bodyPr/>
                    <a:lstStyle/>
                    <a:p>
                      <a:r>
                        <a:rPr lang="en-US" dirty="0" smtClean="0">
                          <a:solidFill>
                            <a:schemeClr val="tx1"/>
                          </a:solidFill>
                        </a:rPr>
                        <a:t>COMPONETS</a:t>
                      </a:r>
                      <a:endParaRPr lang="en-US" dirty="0">
                        <a:solidFill>
                          <a:schemeClr val="tx1"/>
                        </a:solidFill>
                      </a:endParaRPr>
                    </a:p>
                  </a:txBody>
                  <a:tcPr/>
                </a:tc>
                <a:tc>
                  <a:txBody>
                    <a:bodyPr/>
                    <a:lstStyle/>
                    <a:p>
                      <a:r>
                        <a:rPr lang="en-US" dirty="0" smtClean="0">
                          <a:solidFill>
                            <a:schemeClr val="tx1"/>
                          </a:solidFill>
                        </a:rPr>
                        <a:t>BANK FIXED</a:t>
                      </a:r>
                      <a:r>
                        <a:rPr lang="en-US" baseline="0" dirty="0" smtClean="0">
                          <a:solidFill>
                            <a:schemeClr val="tx1"/>
                          </a:solidFill>
                        </a:rPr>
                        <a:t> DEPOSIT</a:t>
                      </a:r>
                      <a:endParaRPr lang="en-US" dirty="0">
                        <a:solidFill>
                          <a:schemeClr val="tx1"/>
                        </a:solidFill>
                      </a:endParaRPr>
                    </a:p>
                  </a:txBody>
                  <a:tcPr/>
                </a:tc>
                <a:tc gridSpan="2">
                  <a:txBody>
                    <a:bodyPr/>
                    <a:lstStyle/>
                    <a:p>
                      <a:r>
                        <a:rPr lang="en-US" dirty="0" smtClean="0">
                          <a:solidFill>
                            <a:schemeClr val="tx1"/>
                          </a:solidFill>
                        </a:rPr>
                        <a:t>F.M.P =FIXED MATURITY PLAN</a:t>
                      </a:r>
                      <a:endParaRPr lang="en-US" dirty="0">
                        <a:solidFill>
                          <a:schemeClr val="tx1"/>
                        </a:solidFill>
                      </a:endParaRPr>
                    </a:p>
                  </a:txBody>
                  <a:tcPr/>
                </a:tc>
                <a:tc hMerge="1">
                  <a:txBody>
                    <a:bodyPr/>
                    <a:lstStyle/>
                    <a:p>
                      <a:endParaRPr lang="en-US"/>
                    </a:p>
                  </a:txBody>
                  <a:tcPr/>
                </a:tc>
              </a:tr>
              <a:tr h="560997">
                <a:tc>
                  <a:txBody>
                    <a:bodyPr/>
                    <a:lstStyle/>
                    <a:p>
                      <a:r>
                        <a:rPr lang="en-US" sz="1400" dirty="0" smtClean="0"/>
                        <a:t>BREAK DOWN</a:t>
                      </a:r>
                      <a:endParaRPr lang="en-US" sz="1400" dirty="0"/>
                    </a:p>
                  </a:txBody>
                  <a:tcPr/>
                </a:tc>
                <a:tc>
                  <a:txBody>
                    <a:bodyPr/>
                    <a:lstStyle/>
                    <a:p>
                      <a:endParaRPr lang="en-US" sz="1400" dirty="0"/>
                    </a:p>
                  </a:txBody>
                  <a:tcPr/>
                </a:tc>
                <a:tc>
                  <a:txBody>
                    <a:bodyPr/>
                    <a:lstStyle/>
                    <a:p>
                      <a:r>
                        <a:rPr lang="en-US" sz="1400" b="1" dirty="0" smtClean="0"/>
                        <a:t>With  indexation</a:t>
                      </a:r>
                      <a:endParaRPr lang="en-US" sz="1400" b="1" dirty="0"/>
                    </a:p>
                  </a:txBody>
                  <a:tcPr/>
                </a:tc>
                <a:tc>
                  <a:txBody>
                    <a:bodyPr/>
                    <a:lstStyle/>
                    <a:p>
                      <a:r>
                        <a:rPr lang="en-US" sz="1400" b="1" dirty="0" smtClean="0"/>
                        <a:t>Without indexation</a:t>
                      </a:r>
                      <a:endParaRPr lang="en-US" sz="1400" b="1" dirty="0"/>
                    </a:p>
                  </a:txBody>
                  <a:tcPr/>
                </a:tc>
              </a:tr>
              <a:tr h="324788">
                <a:tc>
                  <a:txBody>
                    <a:bodyPr/>
                    <a:lstStyle/>
                    <a:p>
                      <a:r>
                        <a:rPr lang="en-US" sz="1400" b="1" dirty="0" smtClean="0"/>
                        <a:t>INVESTMENT AMT(RS)</a:t>
                      </a:r>
                      <a:endParaRPr lang="en-US" sz="1400" b="1" dirty="0"/>
                    </a:p>
                  </a:txBody>
                  <a:tcPr/>
                </a:tc>
                <a:tc>
                  <a:txBody>
                    <a:bodyPr/>
                    <a:lstStyle/>
                    <a:p>
                      <a:pPr algn="ctr"/>
                      <a:r>
                        <a:rPr lang="en-US" sz="1400" dirty="0" smtClean="0"/>
                        <a:t>100000</a:t>
                      </a:r>
                      <a:endParaRPr lang="en-US" sz="1400" dirty="0"/>
                    </a:p>
                  </a:txBody>
                  <a:tcPr/>
                </a:tc>
                <a:tc>
                  <a:txBody>
                    <a:bodyPr/>
                    <a:lstStyle/>
                    <a:p>
                      <a:pPr algn="ctr"/>
                      <a:r>
                        <a:rPr lang="en-US" sz="1400" dirty="0" smtClean="0"/>
                        <a:t>100000</a:t>
                      </a:r>
                      <a:endParaRPr lang="en-US" sz="1400" dirty="0"/>
                    </a:p>
                  </a:txBody>
                  <a:tcPr/>
                </a:tc>
                <a:tc>
                  <a:txBody>
                    <a:bodyPr/>
                    <a:lstStyle/>
                    <a:p>
                      <a:pPr algn="ctr"/>
                      <a:r>
                        <a:rPr lang="en-US" sz="1400" dirty="0" smtClean="0"/>
                        <a:t>100000</a:t>
                      </a:r>
                      <a:endParaRPr lang="en-US" sz="1400" dirty="0"/>
                    </a:p>
                  </a:txBody>
                  <a:tcPr/>
                </a:tc>
              </a:tr>
              <a:tr h="324788">
                <a:tc>
                  <a:txBody>
                    <a:bodyPr/>
                    <a:lstStyle/>
                    <a:p>
                      <a:r>
                        <a:rPr lang="en-US" sz="1400" b="1" dirty="0" smtClean="0"/>
                        <a:t>ASSUMED NET YIELD (P.A)</a:t>
                      </a:r>
                      <a:endParaRPr lang="en-US" sz="1400" b="1" dirty="0"/>
                    </a:p>
                  </a:txBody>
                  <a:tcPr/>
                </a:tc>
                <a:tc>
                  <a:txBody>
                    <a:bodyPr/>
                    <a:lstStyle/>
                    <a:p>
                      <a:pPr algn="ctr"/>
                      <a:r>
                        <a:rPr lang="en-US" sz="1400" dirty="0" smtClean="0"/>
                        <a:t>9%</a:t>
                      </a:r>
                      <a:endParaRPr lang="en-US" sz="1400" dirty="0"/>
                    </a:p>
                  </a:txBody>
                  <a:tcPr/>
                </a:tc>
                <a:tc>
                  <a:txBody>
                    <a:bodyPr/>
                    <a:lstStyle/>
                    <a:p>
                      <a:pPr algn="ctr"/>
                      <a:r>
                        <a:rPr lang="en-US" sz="1400" dirty="0" smtClean="0"/>
                        <a:t>9%</a:t>
                      </a:r>
                      <a:endParaRPr lang="en-US" sz="1400" dirty="0"/>
                    </a:p>
                  </a:txBody>
                  <a:tcPr/>
                </a:tc>
                <a:tc>
                  <a:txBody>
                    <a:bodyPr/>
                    <a:lstStyle/>
                    <a:p>
                      <a:pPr algn="ctr"/>
                      <a:r>
                        <a:rPr lang="en-US" sz="1400" dirty="0" smtClean="0"/>
                        <a:t>9%</a:t>
                      </a:r>
                      <a:endParaRPr lang="en-US" sz="1400" dirty="0"/>
                    </a:p>
                  </a:txBody>
                  <a:tcPr/>
                </a:tc>
              </a:tr>
              <a:tr h="324788">
                <a:tc>
                  <a:txBody>
                    <a:bodyPr/>
                    <a:lstStyle/>
                    <a:p>
                      <a:r>
                        <a:rPr lang="en-US" sz="1400" b="1" dirty="0" smtClean="0"/>
                        <a:t>TENOR (MONTH)</a:t>
                      </a:r>
                      <a:endParaRPr lang="en-US" sz="1400" b="1" dirty="0"/>
                    </a:p>
                  </a:txBody>
                  <a:tcPr/>
                </a:tc>
                <a:tc>
                  <a:txBody>
                    <a:bodyPr/>
                    <a:lstStyle/>
                    <a:p>
                      <a:pPr algn="ctr"/>
                      <a:r>
                        <a:rPr lang="en-US" sz="1400" dirty="0" smtClean="0"/>
                        <a:t>36</a:t>
                      </a:r>
                      <a:endParaRPr lang="en-US" sz="1400" dirty="0"/>
                    </a:p>
                  </a:txBody>
                  <a:tcPr/>
                </a:tc>
                <a:tc>
                  <a:txBody>
                    <a:bodyPr/>
                    <a:lstStyle/>
                    <a:p>
                      <a:pPr algn="ctr"/>
                      <a:r>
                        <a:rPr lang="en-US" sz="1400" dirty="0" smtClean="0"/>
                        <a:t>36</a:t>
                      </a:r>
                      <a:endParaRPr lang="en-US" sz="1400" dirty="0"/>
                    </a:p>
                  </a:txBody>
                  <a:tcPr/>
                </a:tc>
                <a:tc>
                  <a:txBody>
                    <a:bodyPr/>
                    <a:lstStyle/>
                    <a:p>
                      <a:pPr algn="ctr"/>
                      <a:r>
                        <a:rPr lang="en-US" sz="1400" dirty="0" smtClean="0"/>
                        <a:t>36</a:t>
                      </a:r>
                      <a:endParaRPr lang="en-US" sz="1400" dirty="0"/>
                    </a:p>
                  </a:txBody>
                  <a:tcPr/>
                </a:tc>
              </a:tr>
              <a:tr h="324788">
                <a:tc>
                  <a:txBody>
                    <a:bodyPr/>
                    <a:lstStyle/>
                    <a:p>
                      <a:r>
                        <a:rPr lang="en-US" sz="1400" b="1" dirty="0" smtClean="0"/>
                        <a:t>AMOUNT AT MATURITY (RS)</a:t>
                      </a:r>
                      <a:endParaRPr lang="en-US" sz="1400" b="1" dirty="0"/>
                    </a:p>
                  </a:txBody>
                  <a:tcPr/>
                </a:tc>
                <a:tc>
                  <a:txBody>
                    <a:bodyPr/>
                    <a:lstStyle/>
                    <a:p>
                      <a:pPr algn="ctr"/>
                      <a:r>
                        <a:rPr lang="en-US" sz="1400" dirty="0" smtClean="0"/>
                        <a:t>130605</a:t>
                      </a:r>
                      <a:endParaRPr lang="en-US" sz="1400" dirty="0"/>
                    </a:p>
                  </a:txBody>
                  <a:tcPr/>
                </a:tc>
                <a:tc>
                  <a:txBody>
                    <a:bodyPr/>
                    <a:lstStyle/>
                    <a:p>
                      <a:pPr algn="ctr"/>
                      <a:r>
                        <a:rPr lang="en-US" sz="1400" dirty="0" smtClean="0"/>
                        <a:t>130605</a:t>
                      </a:r>
                      <a:endParaRPr lang="en-US" sz="1400" dirty="0"/>
                    </a:p>
                  </a:txBody>
                  <a:tcPr/>
                </a:tc>
                <a:tc>
                  <a:txBody>
                    <a:bodyPr/>
                    <a:lstStyle/>
                    <a:p>
                      <a:pPr algn="ctr"/>
                      <a:r>
                        <a:rPr lang="en-US" sz="1400" dirty="0" smtClean="0"/>
                        <a:t>130605</a:t>
                      </a:r>
                      <a:endParaRPr lang="en-US" sz="1400" dirty="0"/>
                    </a:p>
                  </a:txBody>
                  <a:tcPr/>
                </a:tc>
              </a:tr>
              <a:tr h="324788">
                <a:tc>
                  <a:txBody>
                    <a:bodyPr/>
                    <a:lstStyle/>
                    <a:p>
                      <a:pPr algn="l"/>
                      <a:r>
                        <a:rPr lang="en-US" sz="1400" b="1" dirty="0" smtClean="0"/>
                        <a:t>INDEXATION RATE </a:t>
                      </a:r>
                      <a:endParaRPr lang="en-US" sz="1400" b="1" dirty="0"/>
                    </a:p>
                  </a:txBody>
                  <a:tcPr/>
                </a:tc>
                <a:tc>
                  <a:txBody>
                    <a:bodyPr/>
                    <a:lstStyle/>
                    <a:p>
                      <a:pPr algn="ctr"/>
                      <a:r>
                        <a:rPr lang="en-US" sz="1400" dirty="0" smtClean="0"/>
                        <a:t>N.A.</a:t>
                      </a:r>
                      <a:endParaRPr lang="en-US" sz="1400" dirty="0"/>
                    </a:p>
                  </a:txBody>
                  <a:tcPr/>
                </a:tc>
                <a:tc>
                  <a:txBody>
                    <a:bodyPr/>
                    <a:lstStyle/>
                    <a:p>
                      <a:pPr algn="ctr"/>
                      <a:r>
                        <a:rPr lang="en-US" sz="1400" dirty="0" smtClean="0"/>
                        <a:t>9%</a:t>
                      </a:r>
                      <a:endParaRPr lang="en-US" sz="1400" dirty="0"/>
                    </a:p>
                  </a:txBody>
                  <a:tcPr/>
                </a:tc>
                <a:tc>
                  <a:txBody>
                    <a:bodyPr/>
                    <a:lstStyle/>
                    <a:p>
                      <a:pPr algn="ctr"/>
                      <a:r>
                        <a:rPr lang="en-US" sz="1400" dirty="0" smtClean="0"/>
                        <a:t>N.A.</a:t>
                      </a:r>
                      <a:endParaRPr lang="en-US" sz="1400" dirty="0"/>
                    </a:p>
                  </a:txBody>
                  <a:tcPr/>
                </a:tc>
              </a:tr>
              <a:tr h="324788">
                <a:tc>
                  <a:txBody>
                    <a:bodyPr/>
                    <a:lstStyle/>
                    <a:p>
                      <a:r>
                        <a:rPr lang="en-US" sz="1400" b="1" dirty="0" smtClean="0"/>
                        <a:t>INTEREST /LTCG</a:t>
                      </a:r>
                      <a:endParaRPr lang="en-US" sz="1400" b="1" dirty="0"/>
                    </a:p>
                  </a:txBody>
                  <a:tcPr/>
                </a:tc>
                <a:tc>
                  <a:txBody>
                    <a:bodyPr/>
                    <a:lstStyle/>
                    <a:p>
                      <a:pPr algn="ctr"/>
                      <a:r>
                        <a:rPr lang="en-US" sz="1400" dirty="0" smtClean="0"/>
                        <a:t>30605</a:t>
                      </a:r>
                      <a:endParaRPr lang="en-US" sz="1400" dirty="0"/>
                    </a:p>
                  </a:txBody>
                  <a:tcPr/>
                </a:tc>
                <a:tc>
                  <a:txBody>
                    <a:bodyPr/>
                    <a:lstStyle/>
                    <a:p>
                      <a:pPr algn="ctr"/>
                      <a:r>
                        <a:rPr lang="en-US" sz="1400" dirty="0" smtClean="0"/>
                        <a:t>30605</a:t>
                      </a:r>
                      <a:endParaRPr lang="en-US" sz="1400" dirty="0"/>
                    </a:p>
                  </a:txBody>
                  <a:tcPr/>
                </a:tc>
                <a:tc>
                  <a:txBody>
                    <a:bodyPr/>
                    <a:lstStyle/>
                    <a:p>
                      <a:pPr algn="ctr"/>
                      <a:r>
                        <a:rPr lang="en-US" sz="1400" dirty="0" smtClean="0"/>
                        <a:t>30605</a:t>
                      </a:r>
                      <a:endParaRPr lang="en-US" sz="1400" dirty="0"/>
                    </a:p>
                  </a:txBody>
                  <a:tcPr/>
                </a:tc>
              </a:tr>
              <a:tr h="324788">
                <a:tc>
                  <a:txBody>
                    <a:bodyPr/>
                    <a:lstStyle/>
                    <a:p>
                      <a:r>
                        <a:rPr lang="en-US" sz="1400" b="1" dirty="0" smtClean="0"/>
                        <a:t>INDEXED COST</a:t>
                      </a:r>
                      <a:r>
                        <a:rPr lang="en-US" sz="1400" b="1" baseline="0" dirty="0" smtClean="0"/>
                        <a:t> ACQUISITION </a:t>
                      </a:r>
                      <a:endParaRPr lang="en-US" sz="1400" b="1" dirty="0"/>
                    </a:p>
                  </a:txBody>
                  <a:tcPr/>
                </a:tc>
                <a:tc>
                  <a:txBody>
                    <a:bodyPr/>
                    <a:lstStyle/>
                    <a:p>
                      <a:pPr algn="ctr"/>
                      <a:r>
                        <a:rPr lang="en-US" sz="1400" dirty="0" smtClean="0"/>
                        <a:t>N.A.</a:t>
                      </a:r>
                      <a:endParaRPr lang="en-US" sz="1400" dirty="0"/>
                    </a:p>
                  </a:txBody>
                  <a:tcPr/>
                </a:tc>
                <a:tc>
                  <a:txBody>
                    <a:bodyPr/>
                    <a:lstStyle/>
                    <a:p>
                      <a:pPr algn="ctr"/>
                      <a:r>
                        <a:rPr lang="en-US" sz="1400" dirty="0" smtClean="0"/>
                        <a:t>130605</a:t>
                      </a:r>
                      <a:endParaRPr lang="en-US" sz="1400" dirty="0"/>
                    </a:p>
                  </a:txBody>
                  <a:tcPr/>
                </a:tc>
                <a:tc>
                  <a:txBody>
                    <a:bodyPr/>
                    <a:lstStyle/>
                    <a:p>
                      <a:pPr algn="ctr"/>
                      <a:r>
                        <a:rPr lang="en-US" sz="1400" dirty="0" smtClean="0"/>
                        <a:t>N.A.</a:t>
                      </a:r>
                      <a:endParaRPr lang="en-US" sz="1400" dirty="0"/>
                    </a:p>
                  </a:txBody>
                  <a:tcPr/>
                </a:tc>
              </a:tr>
              <a:tr h="324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INDEXED GAIN</a:t>
                      </a:r>
                      <a:r>
                        <a:rPr lang="en-US" sz="1400" b="1" baseline="0" dirty="0" smtClean="0"/>
                        <a:t> /LOSS</a:t>
                      </a:r>
                      <a:endParaRPr lang="en-US" sz="1400" b="1" dirty="0" smtClean="0"/>
                    </a:p>
                  </a:txBody>
                  <a:tcPr/>
                </a:tc>
                <a:tc>
                  <a:txBody>
                    <a:bodyPr/>
                    <a:lstStyle/>
                    <a:p>
                      <a:pPr algn="ctr"/>
                      <a:r>
                        <a:rPr lang="en-US" sz="1400" dirty="0" smtClean="0"/>
                        <a:t>N.A.</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30605</a:t>
                      </a:r>
                      <a:endParaRPr lang="en-US" sz="1400" dirty="0"/>
                    </a:p>
                  </a:txBody>
                  <a:tcPr/>
                </a:tc>
              </a:tr>
              <a:tr h="324788">
                <a:tc>
                  <a:txBody>
                    <a:bodyPr/>
                    <a:lstStyle/>
                    <a:p>
                      <a:r>
                        <a:rPr lang="en-US" sz="1400" b="1" dirty="0" smtClean="0"/>
                        <a:t>TAX</a:t>
                      </a:r>
                      <a:r>
                        <a:rPr lang="en-US" sz="1400" b="1" baseline="0" dirty="0" smtClean="0"/>
                        <a:t> RATE</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33.99%</a:t>
                      </a:r>
                    </a:p>
                  </a:txBody>
                  <a:tcPr/>
                </a:tc>
                <a:tc>
                  <a:txBody>
                    <a:bodyPr/>
                    <a:lstStyle/>
                    <a:p>
                      <a:pPr algn="ctr"/>
                      <a:r>
                        <a:rPr lang="en-US" sz="1400" dirty="0" smtClean="0"/>
                        <a:t>22.66%</a:t>
                      </a:r>
                      <a:endParaRPr lang="en-US" sz="1400" dirty="0"/>
                    </a:p>
                  </a:txBody>
                  <a:tcPr/>
                </a:tc>
                <a:tc>
                  <a:txBody>
                    <a:bodyPr/>
                    <a:lstStyle/>
                    <a:p>
                      <a:pPr algn="ctr"/>
                      <a:r>
                        <a:rPr lang="en-US" sz="1400" dirty="0" smtClean="0"/>
                        <a:t>11.33%</a:t>
                      </a:r>
                      <a:endParaRPr lang="en-US" sz="1400" dirty="0"/>
                    </a:p>
                  </a:txBody>
                  <a:tcPr/>
                </a:tc>
              </a:tr>
              <a:tr h="545109">
                <a:tc>
                  <a:txBody>
                    <a:bodyPr/>
                    <a:lstStyle/>
                    <a:p>
                      <a:r>
                        <a:rPr lang="en-US" sz="1400" b="1" dirty="0" smtClean="0"/>
                        <a:t>TAX ON FD/ CAPITAL GAIN ON</a:t>
                      </a:r>
                      <a:r>
                        <a:rPr lang="en-US" sz="1400" b="1" baseline="0" dirty="0" smtClean="0"/>
                        <a:t> MF5</a:t>
                      </a:r>
                      <a:endParaRPr lang="en-US" sz="1400" b="1" dirty="0"/>
                    </a:p>
                  </a:txBody>
                  <a:tcPr/>
                </a:tc>
                <a:tc>
                  <a:txBody>
                    <a:bodyPr/>
                    <a:lstStyle/>
                    <a:p>
                      <a:pPr algn="ctr"/>
                      <a:r>
                        <a:rPr lang="en-US" sz="1400" dirty="0" smtClean="0"/>
                        <a:t>585.18</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3467.54</a:t>
                      </a:r>
                      <a:endParaRPr lang="en-US" sz="1400" dirty="0"/>
                    </a:p>
                  </a:txBody>
                  <a:tcPr/>
                </a:tc>
              </a:tr>
              <a:tr h="324788">
                <a:tc>
                  <a:txBody>
                    <a:bodyPr/>
                    <a:lstStyle/>
                    <a:p>
                      <a:r>
                        <a:rPr lang="en-US" sz="1400" b="1" dirty="0" smtClean="0"/>
                        <a:t>POST</a:t>
                      </a:r>
                      <a:r>
                        <a:rPr lang="en-US" sz="1400" b="1" baseline="0" dirty="0" smtClean="0"/>
                        <a:t> TAX INCOME </a:t>
                      </a:r>
                      <a:endParaRPr lang="en-US" sz="1400" b="1" dirty="0"/>
                    </a:p>
                  </a:txBody>
                  <a:tcPr/>
                </a:tc>
                <a:tc>
                  <a:txBody>
                    <a:bodyPr/>
                    <a:lstStyle/>
                    <a:p>
                      <a:pPr algn="ctr"/>
                      <a:r>
                        <a:rPr lang="en-US" sz="1400" dirty="0" smtClean="0"/>
                        <a:t>1136.44</a:t>
                      </a:r>
                      <a:endParaRPr lang="en-US" sz="1400" dirty="0"/>
                    </a:p>
                  </a:txBody>
                  <a:tcPr/>
                </a:tc>
                <a:tc>
                  <a:txBody>
                    <a:bodyPr/>
                    <a:lstStyle/>
                    <a:p>
                      <a:pPr algn="ctr"/>
                      <a:r>
                        <a:rPr lang="en-US" sz="1400" dirty="0" smtClean="0"/>
                        <a:t>30605</a:t>
                      </a:r>
                      <a:endParaRPr lang="en-US" sz="1400" dirty="0"/>
                    </a:p>
                  </a:txBody>
                  <a:tcPr/>
                </a:tc>
                <a:tc>
                  <a:txBody>
                    <a:bodyPr/>
                    <a:lstStyle/>
                    <a:p>
                      <a:pPr algn="ctr"/>
                      <a:r>
                        <a:rPr lang="en-US" sz="1400" dirty="0" smtClean="0"/>
                        <a:t>27134.45</a:t>
                      </a:r>
                      <a:endParaRPr lang="en-US" sz="1400" dirty="0"/>
                    </a:p>
                  </a:txBody>
                  <a:tcPr/>
                </a:tc>
              </a:tr>
              <a:tr h="324788">
                <a:tc>
                  <a:txBody>
                    <a:bodyPr/>
                    <a:lstStyle/>
                    <a:p>
                      <a:r>
                        <a:rPr lang="en-US" sz="1400" b="1" dirty="0" smtClean="0"/>
                        <a:t>POST TAX YIELD (ANNUALISED) </a:t>
                      </a:r>
                      <a:endParaRPr lang="en-US" sz="1400" b="1" dirty="0"/>
                    </a:p>
                  </a:txBody>
                  <a:tcPr/>
                </a:tc>
                <a:tc>
                  <a:txBody>
                    <a:bodyPr/>
                    <a:lstStyle/>
                    <a:p>
                      <a:pPr algn="ctr"/>
                      <a:r>
                        <a:rPr lang="en-US" sz="1400" dirty="0" smtClean="0"/>
                        <a:t>6.67%</a:t>
                      </a:r>
                      <a:endParaRPr lang="en-US" sz="1400" dirty="0"/>
                    </a:p>
                  </a:txBody>
                  <a:tcPr/>
                </a:tc>
                <a:tc>
                  <a:txBody>
                    <a:bodyPr/>
                    <a:lstStyle/>
                    <a:p>
                      <a:pPr algn="ctr"/>
                      <a:r>
                        <a:rPr lang="en-US" sz="1400" dirty="0" smtClean="0"/>
                        <a:t>9.00%</a:t>
                      </a:r>
                      <a:endParaRPr lang="en-US" sz="1400" dirty="0"/>
                    </a:p>
                  </a:txBody>
                  <a:tcPr/>
                </a:tc>
                <a:tc>
                  <a:txBody>
                    <a:bodyPr/>
                    <a:lstStyle/>
                    <a:p>
                      <a:pPr algn="ctr"/>
                      <a:r>
                        <a:rPr lang="en-US" sz="1400" dirty="0" smtClean="0"/>
                        <a:t>8.1%</a:t>
                      </a:r>
                      <a:endParaRPr lang="en-US" sz="1400" dirty="0"/>
                    </a:p>
                  </a:txBody>
                  <a:tcPr/>
                </a:tc>
              </a:tr>
            </a:tbl>
          </a:graphicData>
        </a:graphic>
      </p:graphicFrame>
      <p:pic>
        <p:nvPicPr>
          <p:cNvPr id="4" name="Picture 2"/>
          <p:cNvPicPr>
            <a:picLocks noChangeAspect="1" noChangeArrowheads="1"/>
          </p:cNvPicPr>
          <p:nvPr/>
        </p:nvPicPr>
        <p:blipFill>
          <a:blip r:embed="rId2" cstate="print"/>
          <a:srcRect/>
          <a:stretch>
            <a:fillRect/>
          </a:stretch>
        </p:blipFill>
        <p:spPr bwMode="auto">
          <a:xfrm>
            <a:off x="6629400" y="6064369"/>
            <a:ext cx="2514600" cy="869831"/>
          </a:xfrm>
          <a:prstGeom prst="rect">
            <a:avLst/>
          </a:prstGeom>
          <a:noFill/>
          <a:ln w="9525">
            <a:noFill/>
            <a:miter lim="800000"/>
            <a:headEnd/>
            <a:tailEnd/>
          </a:ln>
          <a:effectLst/>
        </p:spPr>
      </p:pic>
      <p:sp>
        <p:nvSpPr>
          <p:cNvPr id="7" name="Title 1"/>
          <p:cNvSpPr txBox="1">
            <a:spLocks/>
          </p:cNvSpPr>
          <p:nvPr/>
        </p:nvSpPr>
        <p:spPr>
          <a:xfrm>
            <a:off x="457200" y="143255"/>
            <a:ext cx="8297069" cy="4663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mn-lt"/>
              </a:rPr>
              <a:t>BANK FIXED DEPOSIT Vs  FIXED MATURITY PLAN</a:t>
            </a:r>
            <a:endParaRPr lang="en-US" sz="2800" dirty="0">
              <a:solidFill>
                <a:schemeClr val="bg1"/>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05" name="Group 169"/>
          <p:cNvGraphicFramePr>
            <a:graphicFrameLocks noGrp="1"/>
          </p:cNvGraphicFramePr>
          <p:nvPr>
            <p:ph type="tbl" idx="1"/>
          </p:nvPr>
        </p:nvGraphicFramePr>
        <p:xfrm>
          <a:off x="609600" y="1066800"/>
          <a:ext cx="7924800" cy="4827173"/>
        </p:xfrm>
        <a:graphic>
          <a:graphicData uri="http://schemas.openxmlformats.org/drawingml/2006/table">
            <a:tbl>
              <a:tblPr>
                <a:tableStyleId>{35758FB7-9AC5-4552-8A53-C91805E547FA}</a:tableStyleId>
              </a:tblPr>
              <a:tblGrid>
                <a:gridCol w="1477507"/>
                <a:gridCol w="899934"/>
                <a:gridCol w="899159"/>
                <a:gridCol w="883921"/>
                <a:gridCol w="858519"/>
                <a:gridCol w="1048510"/>
                <a:gridCol w="928625"/>
                <a:gridCol w="928625"/>
              </a:tblGrid>
              <a:tr h="967452">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800" b="1" u="none" strike="noStrike" cap="none" normalizeH="0" baseline="0" dirty="0" smtClean="0">
                          <a:ln>
                            <a:noFill/>
                          </a:ln>
                          <a:effectLst/>
                        </a:rPr>
                        <a:t>TIME</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800" b="1" u="none" strike="noStrike" cap="none" normalizeH="0" baseline="0" dirty="0" smtClean="0">
                          <a:ln>
                            <a:noFill/>
                          </a:ln>
                          <a:effectLst/>
                        </a:rPr>
                        <a:t>HORIZON</a:t>
                      </a:r>
                      <a:endParaRPr kumimoji="0" lang="en-US" sz="18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1-2</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MONTH</a:t>
                      </a:r>
                      <a:endParaRPr kumimoji="0" lang="en-US"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2 – 12 </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MONTH</a:t>
                      </a:r>
                      <a:endParaRPr kumimoji="0" lang="en-US"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1 </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YEAR</a:t>
                      </a:r>
                      <a:endParaRPr kumimoji="0" lang="en-US"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1-2 </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YEAR</a:t>
                      </a:r>
                      <a:endParaRPr kumimoji="0" lang="en-US"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2-3 </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YEAR</a:t>
                      </a:r>
                      <a:endParaRPr kumimoji="0" lang="en-US"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3-5 </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YEAR</a:t>
                      </a:r>
                      <a:endParaRPr kumimoji="0" lang="en-US"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b="1" u="none" strike="noStrike" cap="none" normalizeH="0" baseline="0" dirty="0" smtClean="0">
                          <a:ln>
                            <a:noFill/>
                          </a:ln>
                          <a:effectLst/>
                        </a:rPr>
                        <a:t>5 YEAR PLUS</a:t>
                      </a:r>
                      <a:endParaRPr kumimoji="0" lang="en-US" sz="1600" b="1" i="0" u="none" strike="noStrike" cap="none" normalizeH="0" baseline="0" dirty="0" smtClean="0">
                        <a:ln>
                          <a:noFill/>
                        </a:ln>
                        <a:solidFill>
                          <a:schemeClr val="tx1"/>
                        </a:solidFill>
                        <a:effectLst/>
                        <a:latin typeface="Arial" charset="0"/>
                      </a:endParaRPr>
                    </a:p>
                  </a:txBody>
                  <a:tcPr horzOverflow="overflow"/>
                </a:tc>
              </a:tr>
              <a:tr h="881280">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5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800" u="none" strike="noStrike" cap="none" normalizeH="0" baseline="0" dirty="0" smtClean="0">
                          <a:ln>
                            <a:noFill/>
                          </a:ln>
                          <a:effectLst/>
                        </a:rPr>
                        <a:t>TYPE</a:t>
                      </a:r>
                      <a:endParaRPr kumimoji="0" lang="en-US" sz="18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LIQUID</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GILT</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FMP</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MIP</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BALANCED</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EQUITY</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SECTOR</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r>
              <a:tr h="1808477">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8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800" u="none" strike="noStrike" cap="none" normalizeH="0" baseline="0" dirty="0" smtClean="0">
                          <a:ln>
                            <a:noFill/>
                          </a:ln>
                          <a:effectLst/>
                        </a:rPr>
                        <a:t>ASSET</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800" u="none" strike="noStrike" cap="none" normalizeH="0" baseline="0" dirty="0" smtClean="0">
                          <a:ln>
                            <a:noFill/>
                          </a:ln>
                          <a:effectLst/>
                        </a:rPr>
                        <a:t>ALLOCATION</a:t>
                      </a:r>
                      <a:endParaRPr kumimoji="0" lang="en-US" sz="18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0% </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Equity</a:t>
                      </a:r>
                    </a:p>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100% Money Market</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0% </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Equity</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 </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100%</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Govt. Security</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0% </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Equity</a:t>
                      </a:r>
                    </a:p>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100%</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Debt</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20%</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 Equity</a:t>
                      </a:r>
                    </a:p>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80%</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 Debt</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60%</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 Equity</a:t>
                      </a:r>
                    </a:p>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40%</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 Debt</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80-100% Equity</a:t>
                      </a:r>
                    </a:p>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0-20% </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Debt</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80-100%</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Equity</a:t>
                      </a:r>
                    </a:p>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0-20%</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 Debt</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r>
              <a:tr h="1137258">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u="none" strike="noStrike" cap="none" normalizeH="0" baseline="0" dirty="0" smtClean="0">
                          <a:ln>
                            <a:noFill/>
                          </a:ln>
                          <a:effectLst/>
                        </a:rPr>
                        <a:t>YEARLY</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600" u="none" strike="noStrike" cap="none" normalizeH="0" baseline="0" dirty="0" smtClean="0">
                          <a:ln>
                            <a:noFill/>
                          </a:ln>
                          <a:effectLst/>
                        </a:rPr>
                        <a:t>EXPECTED RETURN</a:t>
                      </a:r>
                      <a:endParaRPr kumimoji="0" lang="en-US"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7-9%</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8-9%</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10-11%</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10-12%</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12-14%</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15-20%</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u="none" strike="noStrike" cap="none" normalizeH="0" baseline="0" dirty="0" smtClean="0">
                          <a:ln>
                            <a:noFill/>
                          </a:ln>
                          <a:effectLst/>
                        </a:rPr>
                        <a:t>15-20%</a:t>
                      </a:r>
                      <a:endParaRPr kumimoji="0" lang="en-US" sz="1400" b="1" i="0" u="none" strike="noStrike" cap="none" normalizeH="0" baseline="0" dirty="0" smtClean="0">
                        <a:ln>
                          <a:noFill/>
                        </a:ln>
                        <a:solidFill>
                          <a:srgbClr val="D80029"/>
                        </a:solidFill>
                        <a:effectLst/>
                        <a:latin typeface="Arial" pitchFamily="34" charset="0"/>
                        <a:cs typeface="Arial" pitchFamily="34" charset="0"/>
                      </a:endParaRPr>
                    </a:p>
                  </a:txBody>
                  <a:tcPr horzOverflow="overflow"/>
                </a:tc>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6629400" y="5988169"/>
            <a:ext cx="2514600" cy="869831"/>
          </a:xfrm>
          <a:prstGeom prst="rect">
            <a:avLst/>
          </a:prstGeom>
          <a:noFill/>
          <a:ln w="9525">
            <a:noFill/>
            <a:miter lim="800000"/>
            <a:headEnd/>
            <a:tailEnd/>
          </a:ln>
          <a:effectLst/>
        </p:spPr>
      </p:pic>
      <p:sp>
        <p:nvSpPr>
          <p:cNvPr id="10" name="Title 1"/>
          <p:cNvSpPr txBox="1">
            <a:spLocks/>
          </p:cNvSpPr>
          <p:nvPr/>
        </p:nvSpPr>
        <p:spPr>
          <a:xfrm>
            <a:off x="533400" y="152400"/>
            <a:ext cx="8297069" cy="4663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mn-lt"/>
              </a:rPr>
              <a:t>INVESTMENT OPTIONS IN MUTUAL FUNDS</a:t>
            </a:r>
          </a:p>
        </p:txBody>
      </p:sp>
      <p:cxnSp>
        <p:nvCxnSpPr>
          <p:cNvPr id="13" name="Straight Connector 12"/>
          <p:cNvCxnSpPr/>
          <p:nvPr/>
        </p:nvCxnSpPr>
        <p:spPr>
          <a:xfrm>
            <a:off x="2057400" y="3810000"/>
            <a:ext cx="6477000" cy="1588"/>
          </a:xfrm>
          <a:prstGeom prst="line">
            <a:avLst/>
          </a:prstGeom>
          <a:ln/>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914400"/>
          <a:ext cx="4267200" cy="4876801"/>
        </p:xfrm>
        <a:graphic>
          <a:graphicData uri="http://schemas.openxmlformats.org/drawingml/2006/table">
            <a:tbl>
              <a:tblPr>
                <a:tableStyleId>{35758FB7-9AC5-4552-8A53-C91805E547FA}</a:tableStyleId>
              </a:tblPr>
              <a:tblGrid>
                <a:gridCol w="403720"/>
                <a:gridCol w="1120280"/>
                <a:gridCol w="914400"/>
                <a:gridCol w="685800"/>
                <a:gridCol w="1143000"/>
              </a:tblGrid>
              <a:tr h="827149">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SR</a:t>
                      </a:r>
                      <a:endParaRPr kumimoji="0" lang="en-US" sz="1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MONTH</a:t>
                      </a:r>
                      <a:endParaRPr kumimoji="0" lang="en-US" sz="1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SIP </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AMOUNT</a:t>
                      </a:r>
                      <a:endParaRPr kumimoji="0" lang="en-US" sz="1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NAV</a:t>
                      </a:r>
                      <a:endParaRPr kumimoji="0" lang="en-US" sz="1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UNIT</a:t>
                      </a:r>
                    </a:p>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 PURCHASED</a:t>
                      </a:r>
                      <a:endParaRPr kumimoji="0" lang="en-US" sz="1400" b="1" i="0" u="none" strike="noStrike" cap="none" normalizeH="0" baseline="0" dirty="0" smtClean="0">
                        <a:ln>
                          <a:noFill/>
                        </a:ln>
                        <a:solidFill>
                          <a:schemeClr val="tx1"/>
                        </a:solidFill>
                        <a:effectLst/>
                        <a:latin typeface="Arial" charset="0"/>
                      </a:endParaRPr>
                    </a:p>
                  </a:txBody>
                  <a:tcPr horzOverflow="overflow"/>
                </a:tc>
              </a:tr>
              <a:tr h="579873">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dirty="0" smtClean="0">
                          <a:ln>
                            <a:noFill/>
                          </a:ln>
                          <a:effectLst/>
                        </a:rPr>
                        <a:t>1</a:t>
                      </a:r>
                      <a:endParaRPr kumimoji="0" lang="en-US" sz="12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January</a:t>
                      </a:r>
                      <a:endParaRPr kumimoji="0" lang="en-US" sz="1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dirty="0" smtClean="0">
                          <a:ln>
                            <a:noFill/>
                          </a:ln>
                          <a:effectLst/>
                        </a:rPr>
                        <a:t>1000</a:t>
                      </a:r>
                      <a:endParaRPr kumimoji="0" lang="en-US" sz="12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dirty="0" smtClean="0">
                          <a:ln>
                            <a:noFill/>
                          </a:ln>
                          <a:effectLst/>
                        </a:rPr>
                        <a:t>100</a:t>
                      </a:r>
                      <a:endParaRPr kumimoji="0" lang="en-US" sz="12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10</a:t>
                      </a:r>
                      <a:endParaRPr kumimoji="0" lang="en-US" sz="1200" b="1" i="0" u="none" strike="noStrike" cap="none" normalizeH="0" baseline="0" smtClean="0">
                        <a:ln>
                          <a:noFill/>
                        </a:ln>
                        <a:solidFill>
                          <a:schemeClr val="tx1"/>
                        </a:solidFill>
                        <a:effectLst/>
                        <a:latin typeface="Arial" charset="0"/>
                      </a:endParaRPr>
                    </a:p>
                  </a:txBody>
                  <a:tcPr horzOverflow="overflow"/>
                </a:tc>
              </a:tr>
              <a:tr h="577170">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2</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February</a:t>
                      </a:r>
                      <a:endParaRPr kumimoji="0" lang="en-US" sz="1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dirty="0" smtClean="0">
                          <a:ln>
                            <a:noFill/>
                          </a:ln>
                          <a:effectLst/>
                        </a:rPr>
                        <a:t>1000</a:t>
                      </a:r>
                      <a:endParaRPr kumimoji="0" lang="en-US" sz="12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dirty="0" smtClean="0">
                          <a:ln>
                            <a:noFill/>
                          </a:ln>
                          <a:effectLst/>
                        </a:rPr>
                        <a:t>70</a:t>
                      </a:r>
                      <a:endParaRPr kumimoji="0" lang="en-US" sz="12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dirty="0" smtClean="0">
                          <a:ln>
                            <a:noFill/>
                          </a:ln>
                          <a:effectLst/>
                        </a:rPr>
                        <a:t>14.28</a:t>
                      </a:r>
                      <a:endParaRPr kumimoji="0" lang="en-US" sz="1200" b="1" i="0" u="none" strike="noStrike" cap="none" normalizeH="0" baseline="0" dirty="0" smtClean="0">
                        <a:ln>
                          <a:noFill/>
                        </a:ln>
                        <a:solidFill>
                          <a:schemeClr val="tx1"/>
                        </a:solidFill>
                        <a:effectLst/>
                        <a:latin typeface="Arial" charset="0"/>
                      </a:endParaRPr>
                    </a:p>
                  </a:txBody>
                  <a:tcPr horzOverflow="overflow"/>
                </a:tc>
              </a:tr>
              <a:tr h="578522">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3</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March</a:t>
                      </a:r>
                      <a:endParaRPr kumimoji="0" lang="en-US" sz="1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1000</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15</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dirty="0" smtClean="0">
                          <a:ln>
                            <a:noFill/>
                          </a:ln>
                          <a:effectLst/>
                        </a:rPr>
                        <a:t>66.66</a:t>
                      </a:r>
                      <a:endParaRPr kumimoji="0" lang="en-US" sz="1200" b="1" i="0" u="none" strike="noStrike" cap="none" normalizeH="0" baseline="0" dirty="0" smtClean="0">
                        <a:ln>
                          <a:noFill/>
                        </a:ln>
                        <a:solidFill>
                          <a:schemeClr val="tx1"/>
                        </a:solidFill>
                        <a:effectLst/>
                        <a:latin typeface="Arial" charset="0"/>
                      </a:endParaRPr>
                    </a:p>
                  </a:txBody>
                  <a:tcPr horzOverflow="overflow"/>
                </a:tc>
              </a:tr>
              <a:tr h="578522">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4</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April</a:t>
                      </a:r>
                      <a:endParaRPr kumimoji="0" lang="en-US" sz="1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1000</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20</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dirty="0" smtClean="0">
                          <a:ln>
                            <a:noFill/>
                          </a:ln>
                          <a:effectLst/>
                        </a:rPr>
                        <a:t>50</a:t>
                      </a:r>
                      <a:endParaRPr kumimoji="0" lang="en-US" sz="1200" b="1" i="0" u="none" strike="noStrike" cap="none" normalizeH="0" baseline="0" dirty="0" smtClean="0">
                        <a:ln>
                          <a:noFill/>
                        </a:ln>
                        <a:solidFill>
                          <a:schemeClr val="tx1"/>
                        </a:solidFill>
                        <a:effectLst/>
                        <a:latin typeface="Arial" charset="0"/>
                      </a:endParaRPr>
                    </a:p>
                  </a:txBody>
                  <a:tcPr horzOverflow="overflow"/>
                </a:tc>
              </a:tr>
              <a:tr h="579873">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5</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May</a:t>
                      </a:r>
                      <a:endParaRPr kumimoji="0" lang="en-US" sz="1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dirty="0" smtClean="0">
                          <a:ln>
                            <a:noFill/>
                          </a:ln>
                          <a:effectLst/>
                        </a:rPr>
                        <a:t>1000 </a:t>
                      </a:r>
                      <a:endParaRPr kumimoji="0" lang="en-US" sz="12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65</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dirty="0" smtClean="0">
                          <a:ln>
                            <a:noFill/>
                          </a:ln>
                          <a:effectLst/>
                        </a:rPr>
                        <a:t>15.38</a:t>
                      </a:r>
                      <a:endParaRPr kumimoji="0" lang="en-US" sz="1200" b="1" i="0" u="none" strike="noStrike" cap="none" normalizeH="0" baseline="0" dirty="0" smtClean="0">
                        <a:ln>
                          <a:noFill/>
                        </a:ln>
                        <a:solidFill>
                          <a:schemeClr val="tx1"/>
                        </a:solidFill>
                        <a:effectLst/>
                        <a:latin typeface="Arial" charset="0"/>
                      </a:endParaRPr>
                    </a:p>
                  </a:txBody>
                  <a:tcPr horzOverflow="overflow"/>
                </a:tc>
              </a:tr>
              <a:tr h="577170">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6</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400" b="1" u="none" strike="noStrike" cap="none" normalizeH="0" baseline="0" dirty="0" smtClean="0">
                          <a:ln>
                            <a:noFill/>
                          </a:ln>
                          <a:effectLst/>
                        </a:rPr>
                        <a:t>June</a:t>
                      </a:r>
                      <a:endParaRPr kumimoji="0" lang="en-US" sz="14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1000</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smtClean="0">
                          <a:ln>
                            <a:noFill/>
                          </a:ln>
                          <a:effectLst/>
                        </a:rPr>
                        <a:t>100</a:t>
                      </a:r>
                      <a:endParaRPr kumimoji="0" lang="en-US" sz="12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u="none" strike="noStrike" cap="none" normalizeH="0" baseline="0" dirty="0" smtClean="0">
                          <a:ln>
                            <a:noFill/>
                          </a:ln>
                          <a:effectLst/>
                        </a:rPr>
                        <a:t>10</a:t>
                      </a:r>
                      <a:endParaRPr kumimoji="0" lang="en-US" sz="1200" b="1" i="0" u="none" strike="noStrike" cap="none" normalizeH="0" baseline="0" dirty="0" smtClean="0">
                        <a:ln>
                          <a:noFill/>
                        </a:ln>
                        <a:solidFill>
                          <a:schemeClr val="tx1"/>
                        </a:solidFill>
                        <a:effectLst/>
                        <a:latin typeface="Arial" charset="0"/>
                      </a:endParaRPr>
                    </a:p>
                  </a:txBody>
                  <a:tcPr horzOverflow="overflow"/>
                </a:tc>
              </a:tr>
              <a:tr h="578522">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TOTAL</a:t>
                      </a:r>
                      <a:endParaRPr kumimoji="0" lang="en-US" sz="12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b="1" u="none" strike="noStrike" cap="none" normalizeH="0" baseline="0" dirty="0" smtClean="0">
                          <a:ln>
                            <a:noFill/>
                          </a:ln>
                          <a:effectLst/>
                        </a:rPr>
                        <a:t>6000</a:t>
                      </a:r>
                      <a:endParaRPr kumimoji="0" lang="en-US" sz="12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0" fontAlgn="base" latinLnBrk="0" hangingPunct="0">
                        <a:lnSpc>
                          <a:spcPct val="125000"/>
                        </a:lnSpc>
                        <a:spcBef>
                          <a:spcPct val="20000"/>
                        </a:spcBef>
                        <a:spcAft>
                          <a:spcPct val="0"/>
                        </a:spcAft>
                        <a:buClrTx/>
                        <a:buSzTx/>
                        <a:buFontTx/>
                        <a:buNone/>
                        <a:tabLst/>
                      </a:pPr>
                      <a:r>
                        <a:rPr kumimoji="0" lang="en-US" sz="1200" b="1" u="none" strike="noStrike" cap="none" normalizeH="0" baseline="0" dirty="0" smtClean="0">
                          <a:ln>
                            <a:noFill/>
                          </a:ln>
                          <a:effectLst/>
                        </a:rPr>
                        <a:t>166.32</a:t>
                      </a:r>
                      <a:endParaRPr kumimoji="0" lang="en-US" sz="1200" b="1" i="0" u="none" strike="noStrike" cap="none" normalizeH="0" baseline="0" dirty="0" smtClean="0">
                        <a:ln>
                          <a:noFill/>
                        </a:ln>
                        <a:solidFill>
                          <a:schemeClr val="tx1"/>
                        </a:solidFill>
                        <a:effectLst/>
                        <a:latin typeface="Arial" charset="0"/>
                      </a:endParaRPr>
                    </a:p>
                  </a:txBody>
                  <a:tcPr horzOverflow="overflow"/>
                </a:tc>
              </a:tr>
            </a:tbl>
          </a:graphicData>
        </a:graphic>
      </p:graphicFrame>
      <p:sp>
        <p:nvSpPr>
          <p:cNvPr id="4" name="Text Box 140"/>
          <p:cNvSpPr txBox="1">
            <a:spLocks noChangeArrowheads="1"/>
          </p:cNvSpPr>
          <p:nvPr/>
        </p:nvSpPr>
        <p:spPr bwMode="auto">
          <a:xfrm>
            <a:off x="5076825" y="981075"/>
            <a:ext cx="3762375" cy="396875"/>
          </a:xfrm>
          <a:prstGeom prst="rect">
            <a:avLst/>
          </a:prstGeom>
          <a:solidFill>
            <a:schemeClr val="bg1">
              <a:lumMod val="85000"/>
            </a:schemeClr>
          </a:solidFill>
          <a:ln>
            <a:no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en-US" sz="2000" dirty="0">
                <a:solidFill>
                  <a:schemeClr val="tx1"/>
                </a:solidFill>
              </a:rPr>
              <a:t>Total Unit Purchased = 166.32</a:t>
            </a:r>
          </a:p>
        </p:txBody>
      </p:sp>
      <p:sp>
        <p:nvSpPr>
          <p:cNvPr id="6" name="Text Box 142"/>
          <p:cNvSpPr txBox="1">
            <a:spLocks noChangeArrowheads="1"/>
          </p:cNvSpPr>
          <p:nvPr/>
        </p:nvSpPr>
        <p:spPr bwMode="auto">
          <a:xfrm>
            <a:off x="5563715" y="1600200"/>
            <a:ext cx="2970685" cy="400110"/>
          </a:xfrm>
          <a:prstGeom prst="rect">
            <a:avLst/>
          </a:prstGeom>
          <a:solidFill>
            <a:schemeClr val="bg1">
              <a:lumMod val="85000"/>
            </a:schemeClr>
          </a:solidFill>
          <a:ln>
            <a:noFill/>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n-US" altLang="en-US" sz="2000" dirty="0">
                <a:solidFill>
                  <a:schemeClr val="tx1"/>
                </a:solidFill>
              </a:rPr>
              <a:t>Current NAV = Rs.100</a:t>
            </a:r>
          </a:p>
        </p:txBody>
      </p:sp>
      <p:sp>
        <p:nvSpPr>
          <p:cNvPr id="8" name="Rectangle 7"/>
          <p:cNvSpPr/>
          <p:nvPr/>
        </p:nvSpPr>
        <p:spPr>
          <a:xfrm>
            <a:off x="5334000" y="2438400"/>
            <a:ext cx="3352800" cy="369332"/>
          </a:xfrm>
          <a:prstGeom prst="rect">
            <a:avLst/>
          </a:prstGeom>
          <a:solidFill>
            <a:schemeClr val="bg1">
              <a:lumMod val="85000"/>
            </a:scheme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altLang="en-US" dirty="0" smtClean="0">
                <a:solidFill>
                  <a:schemeClr val="tx1"/>
                </a:solidFill>
              </a:rPr>
              <a:t>Current Value of Investment     </a:t>
            </a:r>
            <a:endParaRPr lang="en-US" altLang="en-US" dirty="0">
              <a:solidFill>
                <a:schemeClr val="tx1"/>
              </a:solidFill>
            </a:endParaRPr>
          </a:p>
        </p:txBody>
      </p:sp>
      <p:sp>
        <p:nvSpPr>
          <p:cNvPr id="9" name="Rectangle 144"/>
          <p:cNvSpPr>
            <a:spLocks noChangeArrowheads="1"/>
          </p:cNvSpPr>
          <p:nvPr/>
        </p:nvSpPr>
        <p:spPr bwMode="auto">
          <a:xfrm>
            <a:off x="5308600" y="3276600"/>
            <a:ext cx="3455988" cy="503237"/>
          </a:xfrm>
          <a:prstGeom prst="rect">
            <a:avLst/>
          </a:prstGeom>
          <a:solidFill>
            <a:schemeClr val="bg1">
              <a:lumMod val="85000"/>
            </a:schemeClr>
          </a:solidFill>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altLang="en-US" dirty="0">
                <a:solidFill>
                  <a:schemeClr val="tx1"/>
                </a:solidFill>
              </a:rPr>
              <a:t>166.32  X  100  =  </a:t>
            </a:r>
            <a:r>
              <a:rPr lang="en-US" altLang="en-US" b="1" dirty="0">
                <a:solidFill>
                  <a:schemeClr val="tx1"/>
                </a:solidFill>
              </a:rPr>
              <a:t>16632/-</a:t>
            </a:r>
          </a:p>
        </p:txBody>
      </p:sp>
      <p:sp>
        <p:nvSpPr>
          <p:cNvPr id="10" name="Text Box 141"/>
          <p:cNvSpPr txBox="1">
            <a:spLocks noChangeArrowheads="1"/>
          </p:cNvSpPr>
          <p:nvPr/>
        </p:nvSpPr>
        <p:spPr bwMode="auto">
          <a:xfrm>
            <a:off x="5446713" y="4418012"/>
            <a:ext cx="3240087" cy="1373188"/>
          </a:xfrm>
          <a:prstGeom prst="rect">
            <a:avLst/>
          </a:prstGeom>
          <a:solidFill>
            <a:schemeClr val="bg1">
              <a:lumMod val="65000"/>
            </a:scheme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altLang="en-US" sz="2800" dirty="0">
                <a:solidFill>
                  <a:schemeClr val="bg1"/>
                </a:solidFill>
              </a:rPr>
              <a:t>Actual Amount Invested</a:t>
            </a:r>
          </a:p>
          <a:p>
            <a:pPr algn="ctr"/>
            <a:r>
              <a:rPr lang="en-US" altLang="en-US" sz="2800" dirty="0">
                <a:solidFill>
                  <a:schemeClr val="bg1"/>
                </a:solidFill>
              </a:rPr>
              <a:t>Only </a:t>
            </a:r>
            <a:r>
              <a:rPr lang="en-US" altLang="en-US" sz="2800" b="1" dirty="0">
                <a:solidFill>
                  <a:schemeClr val="bg1"/>
                </a:solidFill>
              </a:rPr>
              <a:t>6000/-</a:t>
            </a:r>
          </a:p>
        </p:txBody>
      </p:sp>
      <p:pic>
        <p:nvPicPr>
          <p:cNvPr id="11" name="Picture 2"/>
          <p:cNvPicPr>
            <a:picLocks noChangeAspect="1" noChangeArrowheads="1"/>
          </p:cNvPicPr>
          <p:nvPr/>
        </p:nvPicPr>
        <p:blipFill>
          <a:blip r:embed="rId2" cstate="print"/>
          <a:srcRect/>
          <a:stretch>
            <a:fillRect/>
          </a:stretch>
        </p:blipFill>
        <p:spPr bwMode="auto">
          <a:xfrm>
            <a:off x="6629400" y="5988169"/>
            <a:ext cx="2514600" cy="869831"/>
          </a:xfrm>
          <a:prstGeom prst="rect">
            <a:avLst/>
          </a:prstGeom>
          <a:noFill/>
          <a:ln w="9525">
            <a:noFill/>
            <a:miter lim="800000"/>
            <a:headEnd/>
            <a:tailEnd/>
          </a:ln>
          <a:effectLst/>
        </p:spPr>
      </p:pic>
      <p:sp>
        <p:nvSpPr>
          <p:cNvPr id="13" name="Title 1"/>
          <p:cNvSpPr txBox="1">
            <a:spLocks/>
          </p:cNvSpPr>
          <p:nvPr/>
        </p:nvSpPr>
        <p:spPr>
          <a:xfrm>
            <a:off x="533400" y="152400"/>
            <a:ext cx="8297069" cy="466345"/>
          </a:xfrm>
          <a:prstGeom prst="rect">
            <a:avLst/>
          </a:prstGeom>
          <a:solidFill>
            <a:srgbClr val="FFB901"/>
          </a:solidFill>
        </p:spPr>
        <p:txBody>
          <a:bodyPr vert="horz" lIns="91439" tIns="45720" rIns="91439"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latin typeface="+mn-lt"/>
              </a:rPr>
              <a:t>SIP CONCEPT</a:t>
            </a:r>
          </a:p>
        </p:txBody>
      </p:sp>
      <p:pic>
        <p:nvPicPr>
          <p:cNvPr id="14" name="Picture 13" descr="Untitled-2.jpg"/>
          <p:cNvPicPr>
            <a:picLocks noChangeAspect="1"/>
          </p:cNvPicPr>
          <p:nvPr/>
        </p:nvPicPr>
        <p:blipFill>
          <a:blip r:embed="rId3" cstate="print"/>
          <a:stretch>
            <a:fillRect/>
          </a:stretch>
        </p:blipFill>
        <p:spPr>
          <a:xfrm>
            <a:off x="0" y="6400800"/>
            <a:ext cx="6648450" cy="457200"/>
          </a:xfrm>
          <a:prstGeom prst="rect">
            <a:avLst/>
          </a:prstGeom>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877</Words>
  <Application>Microsoft Office PowerPoint</Application>
  <PresentationFormat>On-screen Show (4:3)</PresentationFormat>
  <Paragraphs>340</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83</cp:revision>
  <dcterms:created xsi:type="dcterms:W3CDTF">2006-08-16T00:00:00Z</dcterms:created>
  <dcterms:modified xsi:type="dcterms:W3CDTF">2014-11-28T09:29:32Z</dcterms:modified>
</cp:coreProperties>
</file>